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56" r:id="rId5"/>
    <p:sldId id="530" r:id="rId6"/>
    <p:sldId id="531" r:id="rId7"/>
    <p:sldId id="532" r:id="rId8"/>
    <p:sldId id="533" r:id="rId9"/>
    <p:sldId id="534" r:id="rId10"/>
    <p:sldId id="535" r:id="rId11"/>
    <p:sldId id="536" r:id="rId12"/>
    <p:sldId id="537" r:id="rId13"/>
    <p:sldId id="538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19" userDrawn="1">
          <p15:clr>
            <a:srgbClr val="A4A3A4"/>
          </p15:clr>
        </p15:guide>
        <p15:guide id="2" pos="529" userDrawn="1">
          <p15:clr>
            <a:srgbClr val="A4A3A4"/>
          </p15:clr>
        </p15:guide>
        <p15:guide id="3" orient="horz" pos="3702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7151" userDrawn="1">
          <p15:clr>
            <a:srgbClr val="A4A3A4"/>
          </p15:clr>
        </p15:guide>
        <p15:guide id="6" pos="5541" userDrawn="1">
          <p15:clr>
            <a:srgbClr val="A4A3A4"/>
          </p15:clr>
        </p15:guide>
        <p15:guide id="7" pos="2366" userDrawn="1">
          <p15:clr>
            <a:srgbClr val="A4A3A4"/>
          </p15:clr>
        </p15:guide>
        <p15:guide id="8" orient="horz" pos="3090" userDrawn="1">
          <p15:clr>
            <a:srgbClr val="A4A3A4"/>
          </p15:clr>
        </p15:guide>
        <p15:guide id="9" orient="horz" pos="1593" userDrawn="1">
          <p15:clr>
            <a:srgbClr val="A4A3A4"/>
          </p15:clr>
        </p15:guide>
        <p15:guide id="10" orient="horz" pos="109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" initials="S" lastIdx="1" clrIdx="0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5668"/>
    <a:srgbClr val="FFBF88"/>
    <a:srgbClr val="E36C09"/>
    <a:srgbClr val="0C4358"/>
    <a:srgbClr val="0C4157"/>
    <a:srgbClr val="00A832"/>
    <a:srgbClr val="E64A3A"/>
    <a:srgbClr val="E64B3B"/>
    <a:srgbClr val="548235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F477BA-BC51-4774-9A5D-45B01B06F7B4}" v="15" dt="2020-12-02T16:09:03.783"/>
    <p1510:client id="{565E53D4-7BBF-4C60-9CA2-264116E3A062}" v="35" dt="2020-12-02T16:08:44.046"/>
    <p1510:client id="{6366B6B9-B8A5-4933-8A1C-4D8E70E26D22}" v="21" dt="2020-12-02T15:56:31.3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79932" autoAdjust="0"/>
  </p:normalViewPr>
  <p:slideViewPr>
    <p:cSldViewPr snapToGrid="0">
      <p:cViewPr varScale="1">
        <p:scale>
          <a:sx n="101" d="100"/>
          <a:sy n="101" d="100"/>
        </p:scale>
        <p:origin x="1544" y="184"/>
      </p:cViewPr>
      <p:guideLst>
        <p:guide orient="horz" pos="2319"/>
        <p:guide pos="529"/>
        <p:guide orient="horz" pos="3702"/>
        <p:guide pos="3840"/>
        <p:guide pos="7151"/>
        <p:guide pos="5541"/>
        <p:guide pos="2366"/>
        <p:guide orient="horz" pos="3090"/>
        <p:guide orient="horz" pos="1593"/>
        <p:guide orient="horz" pos="1094"/>
      </p:guideLst>
    </p:cSldViewPr>
  </p:slideViewPr>
  <p:outlineViewPr>
    <p:cViewPr>
      <p:scale>
        <a:sx n="33" d="100"/>
        <a:sy n="33" d="100"/>
      </p:scale>
      <p:origin x="0" y="-9064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774" y="113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kolay Penev (New Horizons)" userId="1f86a181-743a-49c4-a142-7bbe585c9953" providerId="ADAL" clId="{875D6953-77F4-47B4-9AC1-0F1CA62E26B7}"/>
    <pc:docChg chg="undo custSel modSld">
      <pc:chgData name="Nikolay Penev (New Horizons)" userId="1f86a181-743a-49c4-a142-7bbe585c9953" providerId="ADAL" clId="{875D6953-77F4-47B4-9AC1-0F1CA62E26B7}" dt="2020-12-02T19:24:13.732" v="179" actId="14100"/>
      <pc:docMkLst>
        <pc:docMk/>
      </pc:docMkLst>
      <pc:sldChg chg="modSp mod">
        <pc:chgData name="Nikolay Penev (New Horizons)" userId="1f86a181-743a-49c4-a142-7bbe585c9953" providerId="ADAL" clId="{875D6953-77F4-47B4-9AC1-0F1CA62E26B7}" dt="2020-12-02T19:24:13.732" v="179" actId="14100"/>
        <pc:sldMkLst>
          <pc:docMk/>
          <pc:sldMk cId="4045195976" sldId="260"/>
        </pc:sldMkLst>
        <pc:spChg chg="mod">
          <ac:chgData name="Nikolay Penev (New Horizons)" userId="1f86a181-743a-49c4-a142-7bbe585c9953" providerId="ADAL" clId="{875D6953-77F4-47B4-9AC1-0F1CA62E26B7}" dt="2020-12-02T19:24:13.732" v="179" actId="14100"/>
          <ac:spMkLst>
            <pc:docMk/>
            <pc:sldMk cId="4045195976" sldId="260"/>
            <ac:spMk id="5" creationId="{00000000-0000-0000-0000-000000000000}"/>
          </ac:spMkLst>
        </pc:spChg>
      </pc:sldChg>
      <pc:sldChg chg="modSp mod">
        <pc:chgData name="Nikolay Penev (New Horizons)" userId="1f86a181-743a-49c4-a142-7bbe585c9953" providerId="ADAL" clId="{875D6953-77F4-47B4-9AC1-0F1CA62E26B7}" dt="2020-12-02T19:16:07.427" v="150" actId="20577"/>
        <pc:sldMkLst>
          <pc:docMk/>
          <pc:sldMk cId="1416174363" sldId="510"/>
        </pc:sldMkLst>
        <pc:spChg chg="mod">
          <ac:chgData name="Nikolay Penev (New Horizons)" userId="1f86a181-743a-49c4-a142-7bbe585c9953" providerId="ADAL" clId="{875D6953-77F4-47B4-9AC1-0F1CA62E26B7}" dt="2020-12-02T19:16:07.427" v="150" actId="20577"/>
          <ac:spMkLst>
            <pc:docMk/>
            <pc:sldMk cId="1416174363" sldId="510"/>
            <ac:spMk id="6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5BDFBE-C61C-489E-9FD2-035C8CE33880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80629-F3E9-4462-AB0F-527CED753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9599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620B6-4132-4BB9-9150-B685AEE565D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53582A-D6DB-4157-9BEB-BC81F9F34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31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 in the course on:</a:t>
            </a:r>
          </a:p>
          <a:p>
            <a:r>
              <a:rPr lang="en-US" dirty="0"/>
              <a:t>With me: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53582A-D6DB-4157-9BEB-BC81F9F34A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75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3582A-D6DB-4157-9BEB-BC81F9F34AA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84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53582A-D6DB-4157-9BEB-BC81F9F34AA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30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08FBBAE0-2D43-4B34-B8C1-532C38F8DD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14" r="-104" b="10302"/>
          <a:stretch/>
        </p:blipFill>
        <p:spPr>
          <a:xfrm>
            <a:off x="-12701" y="1700779"/>
            <a:ext cx="12217399" cy="515722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622773"/>
            <a:ext cx="12192000" cy="78006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-25398" y="4759248"/>
            <a:ext cx="12217398" cy="1930317"/>
          </a:xfrm>
          <a:prstGeom prst="rect">
            <a:avLst/>
          </a:prstGeom>
          <a:solidFill>
            <a:schemeClr val="accent1">
              <a:lumMod val="50000"/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25401" y="5043862"/>
            <a:ext cx="12192000" cy="741050"/>
          </a:xfrm>
        </p:spPr>
        <p:txBody>
          <a:bodyPr vert="horz" anchor="b">
            <a:normAutofit/>
          </a:bodyPr>
          <a:lstStyle>
            <a:lvl1pPr algn="ctr">
              <a:defRPr sz="4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 dirty="0"/>
              <a:t>Заглавие на презентацията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5953347"/>
            <a:ext cx="12192000" cy="408335"/>
          </a:xfrm>
        </p:spPr>
        <p:txBody>
          <a:bodyPr vert="horz"/>
          <a:lstStyle>
            <a:lvl1pPr marL="0" indent="0" algn="ctr">
              <a:buNone/>
              <a:defRPr sz="24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 dirty="0"/>
              <a:t>Подзаглавие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1" y="-10895"/>
            <a:ext cx="12204700" cy="1633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8BF81A2B-9DC6-4357-B88E-FF39A560D57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602" y="337854"/>
            <a:ext cx="3680795" cy="103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646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4662A9D-C0FC-49AE-9480-5F1D1D07F3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989" r="104" b="14089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61520"/>
              <a:gd name="connsiteY0" fmla="*/ 0 h 6858000"/>
              <a:gd name="connsiteX1" fmla="*/ 12161520 w 12161520"/>
              <a:gd name="connsiteY1" fmla="*/ 0 h 6858000"/>
              <a:gd name="connsiteX2" fmla="*/ 12161520 w 12161520"/>
              <a:gd name="connsiteY2" fmla="*/ 6858000 h 6858000"/>
              <a:gd name="connsiteX3" fmla="*/ 0 w 121615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1520" h="6858000">
                <a:moveTo>
                  <a:pt x="0" y="0"/>
                </a:moveTo>
                <a:lnTo>
                  <a:pt x="12161520" y="0"/>
                </a:lnTo>
                <a:lnTo>
                  <a:pt x="121615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79962" y="5946757"/>
            <a:ext cx="2232075" cy="57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13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oup of people around each other&#10;&#10;Description automatically generated">
            <a:extLst>
              <a:ext uri="{FF2B5EF4-FFF2-40B4-BE49-F238E27FC236}">
                <a16:creationId xmlns:a16="http://schemas.microsoft.com/office/drawing/2014/main" id="{054B0BE2-8917-46EA-8F1E-4EF9EDB00A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23" r="1031" b="3834"/>
          <a:stretch/>
        </p:blipFill>
        <p:spPr>
          <a:xfrm rot="10800000">
            <a:off x="-1" y="101600"/>
            <a:ext cx="12191994" cy="675518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8D592AB-43FC-4B2E-AC90-9CB09B1816C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59664" y="6002145"/>
            <a:ext cx="2315008" cy="59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960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/>
              <a:t>Заглавие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4027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672124" y="703386"/>
            <a:ext cx="10863385" cy="2579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6241667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672124" y="703386"/>
            <a:ext cx="10863385" cy="2579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03505E-6DEF-4B08-8C23-643B9E555914}"/>
              </a:ext>
            </a:extLst>
          </p:cNvPr>
          <p:cNvSpPr/>
          <p:nvPr userDrawn="1"/>
        </p:nvSpPr>
        <p:spPr>
          <a:xfrm>
            <a:off x="0" y="104775"/>
            <a:ext cx="12192000" cy="6753225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863135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587748A-4FF0-4DED-81F3-6B779F3DE4CD}"/>
              </a:ext>
            </a:extLst>
          </p:cNvPr>
          <p:cNvSpPr/>
          <p:nvPr userDrawn="1"/>
        </p:nvSpPr>
        <p:spPr>
          <a:xfrm>
            <a:off x="0" y="-43982"/>
            <a:ext cx="12192000" cy="1495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9654A1BD-1EE3-4968-908F-C6A2A0E82F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" t="21254" b="4381"/>
          <a:stretch/>
        </p:blipFill>
        <p:spPr>
          <a:xfrm>
            <a:off x="0" y="814810"/>
            <a:ext cx="12192000" cy="604318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A1E1847-5382-45C0-BF1F-A4405B634BBA}"/>
              </a:ext>
            </a:extLst>
          </p:cNvPr>
          <p:cNvSpPr/>
          <p:nvPr userDrawn="1"/>
        </p:nvSpPr>
        <p:spPr>
          <a:xfrm>
            <a:off x="0" y="807840"/>
            <a:ext cx="12192000" cy="6058472"/>
          </a:xfrm>
          <a:prstGeom prst="rect">
            <a:avLst/>
          </a:prstGeom>
          <a:solidFill>
            <a:schemeClr val="dk1">
              <a:alpha val="44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139543E-D54C-4C78-879E-7ACB6BA0F5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4001"/>
            <a:ext cx="10515600" cy="47450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501F07C-E2E4-4B1B-AB98-83DBF4139F4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806700"/>
            <a:ext cx="10515600" cy="3581400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×"/>
              <a:tabLst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745118"/>
            <a:ext cx="12192000" cy="78006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023913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ructor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/>
              <a:t>Информация за инструктора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748905"/>
            <a:ext cx="5459027" cy="4066113"/>
          </a:xfrm>
        </p:spPr>
        <p:txBody>
          <a:bodyPr>
            <a:normAutofit/>
          </a:bodyPr>
          <a:lstStyle>
            <a:lvl1pPr marL="0" marR="0" indent="0" algn="l" defTabSz="914377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None/>
              <a:tabLst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783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2971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×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160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349" marR="0" indent="-228594" algn="l" defTabSz="914377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Кликнете, за да добавите биография</a:t>
            </a:r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205697F-A00E-4F84-9E3F-5A7901DD083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02452" y="1102522"/>
            <a:ext cx="4451349" cy="465296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bg-BG"/>
              <a:t>Кликнете за да добавите Ваша снимка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E3A83E3-3E08-4AF9-A3D4-E8D69F574AC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949325"/>
            <a:ext cx="5459027" cy="71913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4pPr marL="1371566" indent="0">
              <a:buNone/>
              <a:defRPr/>
            </a:lvl4pPr>
          </a:lstStyle>
          <a:p>
            <a:pPr lvl="0"/>
            <a:r>
              <a:rPr lang="bg-BG"/>
              <a:t>Кликнете, за да добавите име</a:t>
            </a:r>
          </a:p>
        </p:txBody>
      </p:sp>
    </p:spTree>
    <p:extLst>
      <p:ext uri="{BB962C8B-B14F-4D97-AF65-F5344CB8AC3E}">
        <p14:creationId xmlns:p14="http://schemas.microsoft.com/office/powerpoint/2010/main" val="1443683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161458"/>
            <a:ext cx="10515600" cy="5011636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×"/>
              <a:tabLst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Arial" panose="020B0604020202020204" pitchFamily="34" charset="0"/>
              <a:buChar char="•"/>
              <a:tabLst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36C09"/>
              </a:buClr>
              <a:buSzTx/>
              <a:buFont typeface="Wingdings" panose="05000000000000000000" pitchFamily="2" charset="2"/>
              <a:buChar char="§"/>
              <a:tabLst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5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984739"/>
            <a:ext cx="10515600" cy="4915794"/>
          </a:xfrm>
        </p:spPr>
        <p:txBody>
          <a:bodyPr/>
          <a:lstStyle>
            <a:lvl1pPr marL="0" indent="0">
              <a:buClr>
                <a:srgbClr val="E36C09"/>
              </a:buClr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>
                <a:srgbClr val="E36C09"/>
              </a:buCl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>
                <a:srgbClr val="E36C09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>
                <a:srgbClr val="E36C09"/>
              </a:buCl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>
                <a:srgbClr val="E36C09"/>
              </a:buCl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91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945428"/>
            <a:ext cx="5181600" cy="4910647"/>
          </a:xfrm>
        </p:spPr>
        <p:txBody>
          <a:bodyPr/>
          <a:lstStyle>
            <a:lvl1pPr>
              <a:buClr>
                <a:srgbClr val="E36C09"/>
              </a:buClr>
              <a:defRPr sz="2400"/>
            </a:lvl1pPr>
            <a:lvl2pPr>
              <a:buClr>
                <a:srgbClr val="E36C09"/>
              </a:buClr>
              <a:defRPr sz="2000"/>
            </a:lvl2pPr>
            <a:lvl3pPr>
              <a:buClr>
                <a:srgbClr val="E36C09"/>
              </a:buClr>
              <a:defRPr sz="1800"/>
            </a:lvl3pPr>
            <a:lvl4pPr>
              <a:buClr>
                <a:srgbClr val="E36C09"/>
              </a:buClr>
              <a:defRPr sz="1600"/>
            </a:lvl4pPr>
            <a:lvl5pPr>
              <a:buClr>
                <a:srgbClr val="E36C09"/>
              </a:buClr>
              <a:defRPr sz="1400"/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945428"/>
            <a:ext cx="5181600" cy="4910647"/>
          </a:xfrm>
        </p:spPr>
        <p:txBody>
          <a:bodyPr/>
          <a:lstStyle>
            <a:lvl1pPr>
              <a:buClr>
                <a:srgbClr val="E36C09"/>
              </a:buClr>
              <a:defRPr sz="2400"/>
            </a:lvl1pPr>
            <a:lvl2pPr>
              <a:buClr>
                <a:srgbClr val="E36C09"/>
              </a:buClr>
              <a:defRPr sz="2000"/>
            </a:lvl2pPr>
            <a:lvl3pPr>
              <a:buClr>
                <a:srgbClr val="E36C09"/>
              </a:buClr>
              <a:defRPr sz="1800"/>
            </a:lvl3pPr>
            <a:lvl4pPr>
              <a:buClr>
                <a:srgbClr val="E36C09"/>
              </a:buClr>
              <a:defRPr sz="1600"/>
            </a:lvl4pPr>
            <a:lvl5pPr>
              <a:buClr>
                <a:srgbClr val="E36C09"/>
              </a:buClr>
              <a:defRPr sz="1400"/>
            </a:lvl5pPr>
          </a:lstStyle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2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0FCADB0-04B3-415C-9040-5F596A3CF2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294"/>
          <a:stretch>
            <a:fillRect/>
          </a:stretch>
        </p:blipFill>
        <p:spPr>
          <a:xfrm>
            <a:off x="53340" y="84136"/>
            <a:ext cx="12138660" cy="6773864"/>
          </a:xfrm>
          <a:custGeom>
            <a:avLst/>
            <a:gdLst>
              <a:gd name="connsiteX0" fmla="*/ 0 w 12138660"/>
              <a:gd name="connsiteY0" fmla="*/ 0 h 6773864"/>
              <a:gd name="connsiteX1" fmla="*/ 12138660 w 12138660"/>
              <a:gd name="connsiteY1" fmla="*/ 0 h 6773864"/>
              <a:gd name="connsiteX2" fmla="*/ 12138660 w 12138660"/>
              <a:gd name="connsiteY2" fmla="*/ 6773864 h 6773864"/>
              <a:gd name="connsiteX3" fmla="*/ 0 w 12138660"/>
              <a:gd name="connsiteY3" fmla="*/ 6773864 h 6773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38660" h="6773864">
                <a:moveTo>
                  <a:pt x="0" y="0"/>
                </a:moveTo>
                <a:lnTo>
                  <a:pt x="12138660" y="0"/>
                </a:lnTo>
                <a:lnTo>
                  <a:pt x="12138660" y="6773864"/>
                </a:lnTo>
                <a:lnTo>
                  <a:pt x="0" y="6773864"/>
                </a:lnTo>
                <a:close/>
              </a:path>
            </a:pathLst>
          </a:custGeom>
          <a:scene3d>
            <a:camera prst="orthographicFront">
              <a:rot lat="0" lon="10859978" rev="0"/>
            </a:camera>
            <a:lightRig rig="threePt" dir="t"/>
          </a:scene3d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469671E-47E8-430C-8014-52B8B69293B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Logo NH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38623" y="530835"/>
            <a:ext cx="3753377" cy="9726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084012" y="4593709"/>
            <a:ext cx="10348384" cy="73415"/>
          </a:xfrm>
          <a:prstGeom prst="rect">
            <a:avLst/>
          </a:prstGeom>
          <a:solidFill>
            <a:srgbClr val="0F3B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443" y="1804366"/>
            <a:ext cx="10515600" cy="84596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835" y="778911"/>
            <a:ext cx="10515600" cy="599903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1837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E8A9683-6980-42A8-87A2-3A8250240F6D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-3017520" y="8412480"/>
            <a:chExt cx="12192000" cy="6858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065B72E-50D1-49B3-9148-220C7266DC8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294"/>
            <a:stretch>
              <a:fillRect/>
            </a:stretch>
          </p:blipFill>
          <p:spPr>
            <a:xfrm>
              <a:off x="-2964180" y="8435656"/>
              <a:ext cx="12138660" cy="6773864"/>
            </a:xfrm>
            <a:custGeom>
              <a:avLst/>
              <a:gdLst>
                <a:gd name="connsiteX0" fmla="*/ 0 w 12138660"/>
                <a:gd name="connsiteY0" fmla="*/ 0 h 6773864"/>
                <a:gd name="connsiteX1" fmla="*/ 12138660 w 12138660"/>
                <a:gd name="connsiteY1" fmla="*/ 0 h 6773864"/>
                <a:gd name="connsiteX2" fmla="*/ 12138660 w 12138660"/>
                <a:gd name="connsiteY2" fmla="*/ 6773864 h 6773864"/>
                <a:gd name="connsiteX3" fmla="*/ 0 w 12138660"/>
                <a:gd name="connsiteY3" fmla="*/ 6773864 h 677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38660" h="6773864">
                  <a:moveTo>
                    <a:pt x="0" y="0"/>
                  </a:moveTo>
                  <a:lnTo>
                    <a:pt x="12138660" y="0"/>
                  </a:lnTo>
                  <a:lnTo>
                    <a:pt x="12138660" y="6773864"/>
                  </a:lnTo>
                  <a:lnTo>
                    <a:pt x="0" y="6773864"/>
                  </a:lnTo>
                  <a:close/>
                </a:path>
              </a:pathLst>
            </a:custGeom>
            <a:scene3d>
              <a:camera prst="orthographicFront">
                <a:rot lat="0" lon="10859978" rev="0"/>
              </a:camera>
              <a:lightRig rig="threePt" dir="t"/>
            </a:scene3d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A7164FD-8E6E-4D41-921C-B45CD48783C7}"/>
                </a:ext>
              </a:extLst>
            </p:cNvPr>
            <p:cNvSpPr/>
            <p:nvPr userDrawn="1"/>
          </p:nvSpPr>
          <p:spPr>
            <a:xfrm>
              <a:off x="-3017520" y="8412480"/>
              <a:ext cx="12192000" cy="6858000"/>
            </a:xfrm>
            <a:prstGeom prst="rect">
              <a:avLst/>
            </a:prstGeom>
            <a:solidFill>
              <a:schemeClr val="accent2">
                <a:alpha val="8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3678" y="5453239"/>
            <a:ext cx="3753377" cy="97263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886857" y="4125944"/>
            <a:ext cx="10348384" cy="73415"/>
          </a:xfrm>
          <a:prstGeom prst="rect">
            <a:avLst/>
          </a:prstGeom>
          <a:solidFill>
            <a:srgbClr val="0F3B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249" y="2652606"/>
            <a:ext cx="10515600" cy="599903"/>
          </a:xfr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28035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4662A9D-C0FC-49AE-9480-5F1D1D07F3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028" b="13784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61520"/>
              <a:gd name="connsiteY0" fmla="*/ 0 h 6858000"/>
              <a:gd name="connsiteX1" fmla="*/ 12161520 w 12161520"/>
              <a:gd name="connsiteY1" fmla="*/ 0 h 6858000"/>
              <a:gd name="connsiteX2" fmla="*/ 12161520 w 12161520"/>
              <a:gd name="connsiteY2" fmla="*/ 6858000 h 6858000"/>
              <a:gd name="connsiteX3" fmla="*/ 0 w 121615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61520" h="6858000">
                <a:moveTo>
                  <a:pt x="0" y="0"/>
                </a:moveTo>
                <a:lnTo>
                  <a:pt x="12161520" y="0"/>
                </a:lnTo>
                <a:lnTo>
                  <a:pt x="121615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4090169"/>
            <a:ext cx="10515600" cy="599903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811885"/>
            <a:ext cx="10515600" cy="84596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999067" y="4738469"/>
            <a:ext cx="10348384" cy="78006"/>
          </a:xfrm>
          <a:prstGeom prst="rect">
            <a:avLst/>
          </a:prstGeom>
          <a:solidFill>
            <a:srgbClr val="F3921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19964" y="5735445"/>
            <a:ext cx="2315008" cy="59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92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24001"/>
            <a:ext cx="10515600" cy="474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Заглавие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040724"/>
            <a:ext cx="10515600" cy="50154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Съдържание</a:t>
            </a:r>
            <a:endParaRPr lang="en-US"/>
          </a:p>
          <a:p>
            <a:pPr lvl="1"/>
            <a:r>
              <a:rPr lang="bg-BG"/>
              <a:t>Второ ниво</a:t>
            </a:r>
            <a:endParaRPr lang="en-US"/>
          </a:p>
          <a:p>
            <a:pPr lvl="2"/>
            <a:r>
              <a:rPr lang="bg-BG"/>
              <a:t>Трето ниво</a:t>
            </a:r>
            <a:endParaRPr lang="en-US"/>
          </a:p>
          <a:p>
            <a:pPr lvl="3"/>
            <a:r>
              <a:rPr lang="bg-BG"/>
              <a:t>Четвърто ниво</a:t>
            </a:r>
            <a:endParaRPr lang="en-US"/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-11000"/>
            <a:ext cx="8408277" cy="13246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Rectangle 16"/>
          <p:cNvSpPr/>
          <p:nvPr userDrawn="1"/>
        </p:nvSpPr>
        <p:spPr>
          <a:xfrm>
            <a:off x="10782874" y="-11000"/>
            <a:ext cx="1423993" cy="1324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Rectangle 17"/>
          <p:cNvSpPr/>
          <p:nvPr userDrawn="1"/>
        </p:nvSpPr>
        <p:spPr>
          <a:xfrm>
            <a:off x="8408277" y="-11000"/>
            <a:ext cx="2374596" cy="132468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Rectangle 18"/>
          <p:cNvSpPr/>
          <p:nvPr userDrawn="1"/>
        </p:nvSpPr>
        <p:spPr>
          <a:xfrm>
            <a:off x="838200" y="755315"/>
            <a:ext cx="10515600" cy="45719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744" y="6158737"/>
            <a:ext cx="2232075" cy="62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628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05" r:id="rId2"/>
    <p:sldLayoutId id="2147483704" r:id="rId3"/>
    <p:sldLayoutId id="2147483662" r:id="rId4"/>
    <p:sldLayoutId id="2147483673" r:id="rId5"/>
    <p:sldLayoutId id="2147483664" r:id="rId6"/>
    <p:sldLayoutId id="2147483663" r:id="rId7"/>
    <p:sldLayoutId id="2147483677" r:id="rId8"/>
    <p:sldLayoutId id="2147483672" r:id="rId9"/>
    <p:sldLayoutId id="2147483708" r:id="rId10"/>
    <p:sldLayoutId id="2147483709" r:id="rId11"/>
    <p:sldLayoutId id="2147483666" r:id="rId12"/>
    <p:sldLayoutId id="2147483667" r:id="rId13"/>
    <p:sldLayoutId id="214748367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1">
              <a:lumMod val="7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E36C09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Arial" panose="020B0604020202020204" pitchFamily="34" charset="0"/>
        <a:buChar char="×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Calibri" panose="020F0502020204030204" pitchFamily="34" charset="0"/>
        <a:buChar char="×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36C09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Quiz Abstraction  Interfaces Inheritance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Simeon </a:t>
            </a:r>
            <a:r>
              <a:rPr lang="en-US" sz="2000" dirty="0" err="1"/>
              <a:t>Angelov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1482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8DA58-8724-3E48-91DE-0173B548A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Q9 What is the result of compiling and executing of next code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F008BC-B1B8-9140-B51A-E40992D9205E}"/>
              </a:ext>
            </a:extLst>
          </p:cNvPr>
          <p:cNvSpPr txBox="1"/>
          <p:nvPr/>
        </p:nvSpPr>
        <p:spPr>
          <a:xfrm>
            <a:off x="5702300" y="1384300"/>
            <a:ext cx="59817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public class Test {</a:t>
            </a:r>
          </a:p>
          <a:p>
            <a:r>
              <a:rPr lang="en-GB" b="1" dirty="0"/>
              <a:t>    private static void add(double d1, double d2) {</a:t>
            </a:r>
          </a:p>
          <a:p>
            <a:r>
              <a:rPr lang="en-GB" b="1" dirty="0"/>
              <a:t>        </a:t>
            </a:r>
            <a:r>
              <a:rPr lang="en-GB" b="1" dirty="0" err="1"/>
              <a:t>System.out.println</a:t>
            </a:r>
            <a:r>
              <a:rPr lang="en-GB" b="1" dirty="0"/>
              <a:t>("double version: " + (d1 + d2));</a:t>
            </a:r>
          </a:p>
          <a:p>
            <a:r>
              <a:rPr lang="en-GB" b="1" dirty="0"/>
              <a:t>    }</a:t>
            </a:r>
          </a:p>
          <a:p>
            <a:r>
              <a:rPr lang="en-GB" b="1" dirty="0"/>
              <a:t>    private static void add(Double d1, Double d2) {</a:t>
            </a:r>
          </a:p>
          <a:p>
            <a:r>
              <a:rPr lang="en-GB" b="1" dirty="0"/>
              <a:t>        </a:t>
            </a:r>
            <a:r>
              <a:rPr lang="en-GB" b="1" dirty="0" err="1"/>
              <a:t>System.out.println</a:t>
            </a:r>
            <a:r>
              <a:rPr lang="en-GB" b="1" dirty="0"/>
              <a:t>("Double version: " + (d1 + d2));</a:t>
            </a:r>
          </a:p>
          <a:p>
            <a:r>
              <a:rPr lang="en-GB" b="1" dirty="0"/>
              <a:t>    }</a:t>
            </a:r>
          </a:p>
          <a:p>
            <a:r>
              <a:rPr lang="en-GB" b="1" dirty="0"/>
              <a:t>    public static void main(String[] </a:t>
            </a:r>
            <a:r>
              <a:rPr lang="en-GB" b="1" dirty="0" err="1"/>
              <a:t>args</a:t>
            </a:r>
            <a:r>
              <a:rPr lang="en-GB" b="1" dirty="0"/>
              <a:t>) {</a:t>
            </a:r>
          </a:p>
          <a:p>
            <a:r>
              <a:rPr lang="en-GB" b="1" dirty="0"/>
              <a:t>        add(10.0, null);</a:t>
            </a:r>
          </a:p>
          <a:p>
            <a:r>
              <a:rPr lang="en-GB" b="1" dirty="0"/>
              <a:t>     }</a:t>
            </a:r>
          </a:p>
          <a:p>
            <a:r>
              <a:rPr lang="en-GB" b="1" dirty="0"/>
              <a:t>}</a:t>
            </a:r>
          </a:p>
          <a:p>
            <a:r>
              <a:rPr lang="en-GB" dirty="0"/>
              <a:t>​</a:t>
            </a:r>
            <a:br>
              <a:rPr lang="en-GB" dirty="0"/>
            </a:br>
            <a:endParaRPr lang="en-GB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2B3A5A-F54F-CC46-B1BF-67F0DE387C17}"/>
              </a:ext>
            </a:extLst>
          </p:cNvPr>
          <p:cNvSpPr txBox="1"/>
          <p:nvPr/>
        </p:nvSpPr>
        <p:spPr>
          <a:xfrm>
            <a:off x="482600" y="1130300"/>
            <a:ext cx="5334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GB" dirty="0"/>
            </a:br>
            <a:r>
              <a:rPr lang="en-GB" dirty="0"/>
              <a:t>​a) Double version: 10.0</a:t>
            </a:r>
          </a:p>
          <a:p>
            <a:endParaRPr lang="en-GB" dirty="0"/>
          </a:p>
          <a:p>
            <a:r>
              <a:rPr lang="en-GB" dirty="0"/>
              <a:t>b) Compilation error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c) double version: 10.0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d) An exception is thrown at runtime</a:t>
            </a:r>
          </a:p>
          <a:p>
            <a:br>
              <a:rPr lang="en-GB" dirty="0"/>
            </a:b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968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 txBox="1">
            <a:spLocks/>
          </p:cNvSpPr>
          <p:nvPr/>
        </p:nvSpPr>
        <p:spPr>
          <a:xfrm>
            <a:off x="1513113" y="5363030"/>
            <a:ext cx="8871857" cy="7874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400" b="1" i="1" dirty="0">
                <a:solidFill>
                  <a:schemeClr val="bg1"/>
                </a:solidFill>
              </a:rPr>
              <a:t>Thank You For Your Time</a:t>
            </a:r>
          </a:p>
        </p:txBody>
      </p:sp>
    </p:spTree>
    <p:extLst>
      <p:ext uri="{BB962C8B-B14F-4D97-AF65-F5344CB8AC3E}">
        <p14:creationId xmlns:p14="http://schemas.microsoft.com/office/powerpoint/2010/main" val="4045195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6819D-8A76-2C4A-A72E-E6D907390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Q1. What will be the result of compilating and executing the code?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D68B06-8774-AD43-BF32-6CDC499BA41F}"/>
              </a:ext>
            </a:extLst>
          </p:cNvPr>
          <p:cNvSpPr txBox="1"/>
          <p:nvPr/>
        </p:nvSpPr>
        <p:spPr>
          <a:xfrm>
            <a:off x="6972300" y="838200"/>
            <a:ext cx="43815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package </a:t>
            </a:r>
            <a:r>
              <a:rPr lang="en-GB" sz="1400" b="1" dirty="0" err="1"/>
              <a:t>bg.newhorizons</a:t>
            </a:r>
            <a:r>
              <a:rPr lang="en-GB" sz="1400" b="1" dirty="0"/>
              <a:t>;</a:t>
            </a:r>
          </a:p>
          <a:p>
            <a:r>
              <a:rPr lang="en-GB" sz="1400" b="1" dirty="0"/>
              <a:t> </a:t>
            </a:r>
          </a:p>
          <a:p>
            <a:r>
              <a:rPr lang="en-GB" sz="1400" b="1" dirty="0"/>
              <a:t>public class A {</a:t>
            </a:r>
          </a:p>
          <a:p>
            <a:r>
              <a:rPr lang="en-GB" sz="1400" b="1" dirty="0"/>
              <a:t>    public void print() {</a:t>
            </a:r>
          </a:p>
          <a:p>
            <a:r>
              <a:rPr lang="en-GB" sz="1400" b="1" dirty="0"/>
              <a:t>        </a:t>
            </a:r>
            <a:r>
              <a:rPr lang="en-GB" sz="1400" b="1" dirty="0" err="1"/>
              <a:t>System.out.println</a:t>
            </a:r>
            <a:r>
              <a:rPr lang="en-GB" sz="1400" b="1" dirty="0"/>
              <a:t>("A");</a:t>
            </a:r>
          </a:p>
          <a:p>
            <a:r>
              <a:rPr lang="en-GB" sz="1400" b="1" dirty="0"/>
              <a:t>    }</a:t>
            </a:r>
          </a:p>
          <a:p>
            <a:r>
              <a:rPr lang="en-GB" sz="1400" b="1" dirty="0"/>
              <a:t>}</a:t>
            </a:r>
            <a:br>
              <a:rPr lang="en-GB" sz="1400" b="1" dirty="0"/>
            </a:br>
            <a:endParaRPr lang="en-GB" sz="1400" b="1" dirty="0"/>
          </a:p>
          <a:p>
            <a:r>
              <a:rPr lang="en-GB" sz="1400" b="1" dirty="0"/>
              <a:t>package </a:t>
            </a:r>
            <a:r>
              <a:rPr lang="en-GB" sz="1400" b="1" dirty="0" err="1"/>
              <a:t>bg.newhorizons</a:t>
            </a:r>
            <a:r>
              <a:rPr lang="en-GB" sz="1400" b="1" dirty="0"/>
              <a:t>;</a:t>
            </a:r>
          </a:p>
          <a:p>
            <a:r>
              <a:rPr lang="en-GB" sz="1400" b="1" dirty="0"/>
              <a:t> </a:t>
            </a:r>
          </a:p>
          <a:p>
            <a:r>
              <a:rPr lang="en-GB" sz="1400" b="1" dirty="0"/>
              <a:t>public class B extends A {</a:t>
            </a:r>
          </a:p>
          <a:p>
            <a:r>
              <a:rPr lang="en-GB" sz="1400" b="1" dirty="0"/>
              <a:t>     public void print() {</a:t>
            </a:r>
          </a:p>
          <a:p>
            <a:r>
              <a:rPr lang="en-GB" sz="1400" b="1" dirty="0"/>
              <a:t>        </a:t>
            </a:r>
            <a:r>
              <a:rPr lang="en-GB" sz="1400" b="1" dirty="0" err="1"/>
              <a:t>System.out.println</a:t>
            </a:r>
            <a:r>
              <a:rPr lang="en-GB" sz="1400" b="1" dirty="0"/>
              <a:t>("B");</a:t>
            </a:r>
          </a:p>
          <a:p>
            <a:r>
              <a:rPr lang="en-GB" sz="1400" b="1" dirty="0"/>
              <a:t>    }</a:t>
            </a:r>
          </a:p>
          <a:p>
            <a:r>
              <a:rPr lang="en-GB" sz="1400" b="1" dirty="0"/>
              <a:t>}</a:t>
            </a:r>
          </a:p>
          <a:p>
            <a:br>
              <a:rPr lang="en-GB" sz="1400" b="1" dirty="0"/>
            </a:br>
            <a:r>
              <a:rPr lang="en-GB" sz="1400" b="1" dirty="0"/>
              <a:t>package </a:t>
            </a:r>
            <a:r>
              <a:rPr lang="en-GB" sz="1400" b="1" dirty="0" err="1"/>
              <a:t>bg.newhorizons.test</a:t>
            </a:r>
            <a:r>
              <a:rPr lang="en-GB" sz="1400" b="1" dirty="0"/>
              <a:t>;</a:t>
            </a:r>
          </a:p>
          <a:p>
            <a:r>
              <a:rPr lang="en-GB" sz="1400" b="1" dirty="0"/>
              <a:t> </a:t>
            </a:r>
          </a:p>
          <a:p>
            <a:r>
              <a:rPr lang="en-GB" sz="1400" b="1" dirty="0"/>
              <a:t>import package </a:t>
            </a:r>
            <a:r>
              <a:rPr lang="en-GB" sz="1400" b="1" dirty="0" err="1"/>
              <a:t>bg.newhorizons</a:t>
            </a:r>
            <a:r>
              <a:rPr lang="en-GB" sz="1400" b="1" dirty="0"/>
              <a:t>.*;</a:t>
            </a:r>
          </a:p>
          <a:p>
            <a:r>
              <a:rPr lang="en-GB" sz="1400" b="1" dirty="0"/>
              <a:t> </a:t>
            </a:r>
          </a:p>
          <a:p>
            <a:r>
              <a:rPr lang="en-GB" sz="1400" b="1" dirty="0"/>
              <a:t>public class Test {</a:t>
            </a:r>
          </a:p>
          <a:p>
            <a:r>
              <a:rPr lang="en-GB" sz="1400" b="1" dirty="0"/>
              <a:t>    public static void main(String[] </a:t>
            </a:r>
            <a:r>
              <a:rPr lang="en-GB" sz="1400" b="1" dirty="0" err="1"/>
              <a:t>args</a:t>
            </a:r>
            <a:r>
              <a:rPr lang="en-GB" sz="1400" b="1" dirty="0"/>
              <a:t>) {</a:t>
            </a:r>
          </a:p>
          <a:p>
            <a:r>
              <a:rPr lang="en-GB" sz="1400" b="1" dirty="0"/>
              <a:t>        A obj1 = new A();</a:t>
            </a:r>
          </a:p>
          <a:p>
            <a:r>
              <a:rPr lang="en-GB" sz="1400" b="1" dirty="0"/>
              <a:t>        B obj2 = (B)obj1;</a:t>
            </a:r>
          </a:p>
          <a:p>
            <a:r>
              <a:rPr lang="en-GB" sz="1400" b="1" dirty="0"/>
              <a:t>        obj2.print();</a:t>
            </a:r>
          </a:p>
          <a:p>
            <a:r>
              <a:rPr lang="en-GB" sz="1400" b="1" dirty="0"/>
              <a:t>    }</a:t>
            </a:r>
          </a:p>
          <a:p>
            <a:r>
              <a:rPr lang="en-GB" sz="1400" b="1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56B578-D8C5-F346-AC82-16BAB00E6247}"/>
              </a:ext>
            </a:extLst>
          </p:cNvPr>
          <p:cNvSpPr txBox="1"/>
          <p:nvPr/>
        </p:nvSpPr>
        <p:spPr>
          <a:xfrm>
            <a:off x="723900" y="1371600"/>
            <a:ext cx="4927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 B </a:t>
            </a:r>
          </a:p>
          <a:p>
            <a:r>
              <a:rPr lang="en-US" dirty="0"/>
              <a:t>b) Compilation error</a:t>
            </a:r>
          </a:p>
          <a:p>
            <a:r>
              <a:rPr lang="en-US" dirty="0"/>
              <a:t>c) </a:t>
            </a:r>
            <a:r>
              <a:rPr lang="en-US" dirty="0" err="1"/>
              <a:t>ClassCastException</a:t>
            </a:r>
            <a:r>
              <a:rPr lang="en-US" dirty="0"/>
              <a:t> at runtime</a:t>
            </a:r>
          </a:p>
          <a:p>
            <a:r>
              <a:rPr lang="en-US" dirty="0"/>
              <a:t>d) 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936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336D-3E0F-3946-B1EF-8F7727BE6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Q2 </a:t>
            </a:r>
            <a:r>
              <a:rPr lang="en-GB" dirty="0"/>
              <a:t>Which of these access modifiers can be used for a top level interface?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38CF4-234D-8D4C-A686-2057E95CB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a) private</a:t>
            </a:r>
          </a:p>
          <a:p>
            <a:r>
              <a:rPr lang="en-US" dirty="0"/>
              <a:t>b) All of the other options</a:t>
            </a:r>
          </a:p>
          <a:p>
            <a:r>
              <a:rPr lang="en-US" dirty="0"/>
              <a:t>c) public</a:t>
            </a:r>
          </a:p>
          <a:p>
            <a:r>
              <a:rPr lang="en-US" dirty="0"/>
              <a:t>d) protected</a:t>
            </a:r>
          </a:p>
        </p:txBody>
      </p:sp>
    </p:spTree>
    <p:extLst>
      <p:ext uri="{BB962C8B-B14F-4D97-AF65-F5344CB8AC3E}">
        <p14:creationId xmlns:p14="http://schemas.microsoft.com/office/powerpoint/2010/main" val="3308627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8ECD7-8CC9-2B4A-BBE8-AB7E1B527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Q3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38E3FD-E6E5-894C-A139-307709D13C07}"/>
              </a:ext>
            </a:extLst>
          </p:cNvPr>
          <p:cNvSpPr txBox="1"/>
          <p:nvPr/>
        </p:nvSpPr>
        <p:spPr>
          <a:xfrm>
            <a:off x="7391400" y="1714500"/>
            <a:ext cx="4343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interface Printable {</a:t>
            </a:r>
          </a:p>
          <a:p>
            <a:r>
              <a:rPr lang="en-GB" b="1" dirty="0"/>
              <a:t>     public void </a:t>
            </a:r>
            <a:r>
              <a:rPr lang="en-GB" b="1" dirty="0" err="1"/>
              <a:t>setMargin</a:t>
            </a:r>
            <a:r>
              <a:rPr lang="en-GB" b="1" dirty="0"/>
              <a:t>();</a:t>
            </a:r>
          </a:p>
          <a:p>
            <a:r>
              <a:rPr lang="en-GB" b="1" dirty="0"/>
              <a:t>     public void </a:t>
            </a:r>
            <a:r>
              <a:rPr lang="en-GB" b="1" dirty="0" err="1"/>
              <a:t>setOrientation</a:t>
            </a:r>
            <a:r>
              <a:rPr lang="en-GB" b="1" dirty="0"/>
              <a:t>();</a:t>
            </a:r>
          </a:p>
          <a:p>
            <a:r>
              <a:rPr lang="en-GB" b="1" dirty="0"/>
              <a:t>}</a:t>
            </a:r>
          </a:p>
          <a:p>
            <a:r>
              <a:rPr lang="en-GB" b="1" dirty="0"/>
              <a:t> </a:t>
            </a:r>
          </a:p>
          <a:p>
            <a:r>
              <a:rPr lang="en-GB" b="1" dirty="0"/>
              <a:t>abstract class Paper implements Printable { //Line 7</a:t>
            </a:r>
          </a:p>
          <a:p>
            <a:r>
              <a:rPr lang="en-GB" b="1" dirty="0"/>
              <a:t>    public void </a:t>
            </a:r>
            <a:r>
              <a:rPr lang="en-GB" b="1" dirty="0" err="1"/>
              <a:t>setMargin</a:t>
            </a:r>
            <a:r>
              <a:rPr lang="en-GB" b="1" dirty="0"/>
              <a:t>() {}</a:t>
            </a:r>
          </a:p>
          <a:p>
            <a:r>
              <a:rPr lang="en-GB" b="1" dirty="0"/>
              <a:t>     //Line 9</a:t>
            </a:r>
          </a:p>
          <a:p>
            <a:r>
              <a:rPr lang="en-GB" b="1" dirty="0"/>
              <a:t>}</a:t>
            </a:r>
          </a:p>
          <a:p>
            <a:r>
              <a:rPr lang="en-GB" b="1" dirty="0"/>
              <a:t> </a:t>
            </a:r>
          </a:p>
          <a:p>
            <a:r>
              <a:rPr lang="en-GB" b="1" dirty="0"/>
              <a:t>class </a:t>
            </a:r>
            <a:r>
              <a:rPr lang="en-GB" b="1" dirty="0" err="1"/>
              <a:t>NewsPaper</a:t>
            </a:r>
            <a:r>
              <a:rPr lang="en-GB" b="1" dirty="0"/>
              <a:t> extends Paper { //Line 12</a:t>
            </a:r>
          </a:p>
          <a:p>
            <a:r>
              <a:rPr lang="en-GB" b="1" dirty="0"/>
              <a:t>    public void </a:t>
            </a:r>
            <a:r>
              <a:rPr lang="en-GB" b="1" dirty="0" err="1"/>
              <a:t>setMargin</a:t>
            </a:r>
            <a:r>
              <a:rPr lang="en-GB" b="1" dirty="0"/>
              <a:t>() {}</a:t>
            </a:r>
          </a:p>
          <a:p>
            <a:r>
              <a:rPr lang="en-GB" b="1" dirty="0"/>
              <a:t>    //Line 14</a:t>
            </a:r>
          </a:p>
          <a:p>
            <a:r>
              <a:rPr lang="en-GB" b="1" dirty="0"/>
              <a:t>}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B39C29-38BB-884A-9C0A-C38AA07E2728}"/>
              </a:ext>
            </a:extLst>
          </p:cNvPr>
          <p:cNvSpPr txBox="1"/>
          <p:nvPr/>
        </p:nvSpPr>
        <p:spPr>
          <a:xfrm>
            <a:off x="749300" y="1346200"/>
            <a:ext cx="64389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This code is currently giving compilation error. Which 2 modifications, done independently, enable the code to compile?</a:t>
            </a:r>
          </a:p>
          <a:p>
            <a:endParaRPr lang="en-GB" dirty="0"/>
          </a:p>
          <a:p>
            <a:r>
              <a:rPr lang="en-GB" dirty="0"/>
              <a:t>a) Inset at line 14 </a:t>
            </a:r>
            <a:r>
              <a:rPr lang="en-GB" b="1" dirty="0"/>
              <a:t>public void </a:t>
            </a:r>
            <a:r>
              <a:rPr lang="en-GB" b="1" dirty="0" err="1"/>
              <a:t>setOrientation</a:t>
            </a:r>
            <a:r>
              <a:rPr lang="en-GB" b="1" dirty="0"/>
              <a:t>() {}</a:t>
            </a:r>
          </a:p>
          <a:p>
            <a:r>
              <a:rPr lang="en-GB" dirty="0"/>
              <a:t>b) Replace the code at line 7 with </a:t>
            </a:r>
            <a:r>
              <a:rPr lang="en-GB" b="1" dirty="0"/>
              <a:t>class Paper implements Printable</a:t>
            </a:r>
          </a:p>
          <a:p>
            <a:r>
              <a:rPr lang="en-GB" b="1" dirty="0"/>
              <a:t>c</a:t>
            </a:r>
            <a:r>
              <a:rPr lang="en-GB" dirty="0"/>
              <a:t>) Replace the code at line 12 with </a:t>
            </a:r>
            <a:r>
              <a:rPr lang="en-GB" b="1" dirty="0"/>
              <a:t>abstract class </a:t>
            </a:r>
            <a:r>
              <a:rPr lang="en-GB" b="1" dirty="0" err="1"/>
              <a:t>NewsPaper</a:t>
            </a:r>
            <a:r>
              <a:rPr lang="en-GB" b="1" dirty="0"/>
              <a:t> extends Paper</a:t>
            </a:r>
          </a:p>
          <a:p>
            <a:r>
              <a:rPr lang="en-GB" dirty="0"/>
              <a:t>d) Insert at line 9 </a:t>
            </a:r>
            <a:r>
              <a:rPr lang="en-GB" b="1" dirty="0"/>
              <a:t>public abstract void </a:t>
            </a:r>
            <a:r>
              <a:rPr lang="en-GB" b="1" dirty="0" err="1"/>
              <a:t>setOrientation</a:t>
            </a:r>
            <a:r>
              <a:rPr lang="en-GB" b="1" dirty="0"/>
              <a:t>();</a:t>
            </a:r>
            <a:br>
              <a:rPr lang="en-GB" dirty="0"/>
            </a:b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925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FB1B10-2B53-4F47-905E-CA519CC9B88C}"/>
              </a:ext>
            </a:extLst>
          </p:cNvPr>
          <p:cNvSpPr txBox="1"/>
          <p:nvPr/>
        </p:nvSpPr>
        <p:spPr>
          <a:xfrm>
            <a:off x="6934200" y="0"/>
            <a:ext cx="6172200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 </a:t>
            </a:r>
            <a:r>
              <a:rPr lang="en-GB" sz="1400" b="1" dirty="0"/>
              <a:t>abstract class Animal {</a:t>
            </a:r>
          </a:p>
          <a:p>
            <a:r>
              <a:rPr lang="en-GB" sz="1400" b="1" dirty="0"/>
              <a:t>    private String name;</a:t>
            </a:r>
          </a:p>
          <a:p>
            <a:r>
              <a:rPr lang="en-GB" sz="1400" b="1" dirty="0"/>
              <a:t>    Animal(String name) {</a:t>
            </a:r>
          </a:p>
          <a:p>
            <a:r>
              <a:rPr lang="en-GB" sz="1400" b="1" dirty="0"/>
              <a:t>        </a:t>
            </a:r>
            <a:r>
              <a:rPr lang="en-GB" sz="1400" b="1" dirty="0" err="1"/>
              <a:t>this.name</a:t>
            </a:r>
            <a:r>
              <a:rPr lang="en-GB" sz="1400" b="1" dirty="0"/>
              <a:t> = name;</a:t>
            </a:r>
          </a:p>
          <a:p>
            <a:r>
              <a:rPr lang="en-GB" sz="1400" b="1" dirty="0"/>
              <a:t>    }</a:t>
            </a:r>
          </a:p>
          <a:p>
            <a:r>
              <a:rPr lang="en-GB" sz="1400" b="1" dirty="0"/>
              <a:t>    public String </a:t>
            </a:r>
            <a:r>
              <a:rPr lang="en-GB" sz="1400" b="1" dirty="0" err="1"/>
              <a:t>getName</a:t>
            </a:r>
            <a:r>
              <a:rPr lang="en-GB" sz="1400" b="1" dirty="0"/>
              <a:t>() {</a:t>
            </a:r>
          </a:p>
          <a:p>
            <a:r>
              <a:rPr lang="en-GB" sz="1400" b="1" dirty="0"/>
              <a:t>        return name;</a:t>
            </a:r>
          </a:p>
          <a:p>
            <a:r>
              <a:rPr lang="en-GB" sz="1400" b="1" dirty="0"/>
              <a:t>    }</a:t>
            </a:r>
          </a:p>
          <a:p>
            <a:r>
              <a:rPr lang="en-GB" sz="1400" b="1" dirty="0"/>
              <a:t>}</a:t>
            </a:r>
          </a:p>
          <a:p>
            <a:r>
              <a:rPr lang="en-GB" sz="1400" b="1" dirty="0"/>
              <a:t> </a:t>
            </a:r>
          </a:p>
          <a:p>
            <a:r>
              <a:rPr lang="en-GB" sz="1400" b="1" dirty="0"/>
              <a:t>class Dog extends Animal {</a:t>
            </a:r>
          </a:p>
          <a:p>
            <a:r>
              <a:rPr lang="en-GB" sz="1400" b="1" dirty="0"/>
              <a:t>    private String breed;</a:t>
            </a:r>
          </a:p>
          <a:p>
            <a:r>
              <a:rPr lang="en-GB" sz="1400" b="1" dirty="0"/>
              <a:t>    Dog(String breed) {</a:t>
            </a:r>
          </a:p>
          <a:p>
            <a:r>
              <a:rPr lang="en-GB" sz="1400" b="1" dirty="0"/>
              <a:t>        </a:t>
            </a:r>
            <a:r>
              <a:rPr lang="en-GB" sz="1400" b="1" dirty="0" err="1"/>
              <a:t>this.breed</a:t>
            </a:r>
            <a:r>
              <a:rPr lang="en-GB" sz="1400" b="1" dirty="0"/>
              <a:t> = breed;</a:t>
            </a:r>
          </a:p>
          <a:p>
            <a:r>
              <a:rPr lang="en-GB" sz="1400" b="1" dirty="0"/>
              <a:t>    }</a:t>
            </a:r>
          </a:p>
          <a:p>
            <a:r>
              <a:rPr lang="en-GB" sz="1400" b="1" dirty="0"/>
              <a:t>    Dog(String name, String breed) {</a:t>
            </a:r>
          </a:p>
          <a:p>
            <a:r>
              <a:rPr lang="en-GB" sz="1400" b="1" dirty="0"/>
              <a:t>        super(name);</a:t>
            </a:r>
          </a:p>
          <a:p>
            <a:r>
              <a:rPr lang="en-GB" sz="1400" b="1" dirty="0"/>
              <a:t>        </a:t>
            </a:r>
            <a:r>
              <a:rPr lang="en-GB" sz="1400" b="1" dirty="0" err="1"/>
              <a:t>this.breed</a:t>
            </a:r>
            <a:r>
              <a:rPr lang="en-GB" sz="1400" b="1" dirty="0"/>
              <a:t> = breed;</a:t>
            </a:r>
          </a:p>
          <a:p>
            <a:r>
              <a:rPr lang="en-GB" sz="1400" b="1" dirty="0"/>
              <a:t>    }</a:t>
            </a:r>
          </a:p>
          <a:p>
            <a:r>
              <a:rPr lang="en-GB" sz="1400" b="1" dirty="0"/>
              <a:t>    public String </a:t>
            </a:r>
            <a:r>
              <a:rPr lang="en-GB" sz="1400" b="1" dirty="0" err="1"/>
              <a:t>getBreed</a:t>
            </a:r>
            <a:r>
              <a:rPr lang="en-GB" sz="1400" b="1" dirty="0"/>
              <a:t>() {</a:t>
            </a:r>
          </a:p>
          <a:p>
            <a:r>
              <a:rPr lang="en-GB" sz="1400" b="1" dirty="0"/>
              <a:t>        return breed;</a:t>
            </a:r>
          </a:p>
          <a:p>
            <a:r>
              <a:rPr lang="en-GB" sz="1400" b="1" dirty="0"/>
              <a:t>    }</a:t>
            </a:r>
          </a:p>
          <a:p>
            <a:r>
              <a:rPr lang="en-GB" sz="1400" b="1" dirty="0"/>
              <a:t>}</a:t>
            </a:r>
          </a:p>
          <a:p>
            <a:r>
              <a:rPr lang="en-GB" sz="1400" b="1" dirty="0"/>
              <a:t> </a:t>
            </a:r>
          </a:p>
          <a:p>
            <a:r>
              <a:rPr lang="en-GB" sz="1400" b="1" dirty="0"/>
              <a:t>public class Test {</a:t>
            </a:r>
          </a:p>
          <a:p>
            <a:r>
              <a:rPr lang="en-GB" sz="1400" b="1" dirty="0"/>
              <a:t>    public static void main(String[] </a:t>
            </a:r>
            <a:r>
              <a:rPr lang="en-GB" sz="1400" b="1" dirty="0" err="1"/>
              <a:t>args</a:t>
            </a:r>
            <a:r>
              <a:rPr lang="en-GB" sz="1400" b="1" dirty="0"/>
              <a:t>) {</a:t>
            </a:r>
          </a:p>
          <a:p>
            <a:r>
              <a:rPr lang="en-GB" sz="1400" b="1" dirty="0"/>
              <a:t>        Dog dog1 = new Dog("Beagle");</a:t>
            </a:r>
          </a:p>
          <a:p>
            <a:r>
              <a:rPr lang="en-GB" sz="1400" b="1" dirty="0"/>
              <a:t>        Dog dog2 = new Dog("Bubbly", "Poodle");</a:t>
            </a:r>
          </a:p>
          <a:p>
            <a:r>
              <a:rPr lang="en-GB" sz="1400" b="1" dirty="0"/>
              <a:t>        </a:t>
            </a:r>
            <a:r>
              <a:rPr lang="en-GB" sz="1400" b="1" dirty="0" err="1"/>
              <a:t>System.out.println</a:t>
            </a:r>
            <a:r>
              <a:rPr lang="en-GB" sz="1400" b="1" dirty="0"/>
              <a:t>(dog1.getName() + ":" + dog1.getBreed() + ":" + </a:t>
            </a:r>
          </a:p>
          <a:p>
            <a:r>
              <a:rPr lang="en-GB" sz="1400" b="1" dirty="0"/>
              <a:t>                            dog2.getName() + ":" + dog2.getBreed());</a:t>
            </a:r>
          </a:p>
          <a:p>
            <a:r>
              <a:rPr lang="en-GB" sz="1400" b="1" dirty="0"/>
              <a:t>    }</a:t>
            </a:r>
          </a:p>
          <a:p>
            <a:r>
              <a:rPr lang="en-GB" sz="1400" b="1" dirty="0"/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E70FE6-7843-0143-8A34-5DA008E142DF}"/>
              </a:ext>
            </a:extLst>
          </p:cNvPr>
          <p:cNvSpPr txBox="1"/>
          <p:nvPr/>
        </p:nvSpPr>
        <p:spPr>
          <a:xfrm>
            <a:off x="304800" y="965200"/>
            <a:ext cx="63373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Q4. What will be the result of compiling and executing of the code ?</a:t>
            </a:r>
          </a:p>
          <a:p>
            <a:endParaRPr lang="en-US" dirty="0"/>
          </a:p>
          <a:p>
            <a:r>
              <a:rPr lang="en-US" dirty="0"/>
              <a:t>a) :</a:t>
            </a:r>
            <a:r>
              <a:rPr lang="en-US" dirty="0" err="1"/>
              <a:t>Beagle:Buddly:Poodle</a:t>
            </a:r>
            <a:br>
              <a:rPr lang="en-US" dirty="0"/>
            </a:br>
            <a:r>
              <a:rPr lang="en-US" dirty="0"/>
              <a:t>b) </a:t>
            </a:r>
            <a:r>
              <a:rPr lang="en-US" dirty="0" err="1"/>
              <a:t>null:Beagle:Buddly:Poodle</a:t>
            </a:r>
            <a:br>
              <a:rPr lang="en-US" dirty="0"/>
            </a:br>
            <a:r>
              <a:rPr lang="en-US" dirty="0"/>
              <a:t>c) Compilation error for Animal class</a:t>
            </a:r>
          </a:p>
          <a:p>
            <a:r>
              <a:rPr lang="en-US" dirty="0"/>
              <a:t>d) Compilation error for Anima(String) constructor</a:t>
            </a:r>
          </a:p>
          <a:p>
            <a:r>
              <a:rPr lang="en-US" dirty="0"/>
              <a:t>e) Compilation error for Dog(</a:t>
            </a:r>
            <a:r>
              <a:rPr lang="en-US" dirty="0" err="1"/>
              <a:t>String,String</a:t>
            </a:r>
            <a:r>
              <a:rPr lang="en-US" dirty="0"/>
              <a:t>) constructor</a:t>
            </a:r>
          </a:p>
          <a:p>
            <a:r>
              <a:rPr lang="en-US" dirty="0"/>
              <a:t>f) Compilation error for Dog(String) constructor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192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F096D-D708-5D41-9AC4-745074030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Q5. One of the lines in print() method is causing compilation error. Which of below solution will fix the error 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13D9E4-C176-4643-A297-182C020DFAFE}"/>
              </a:ext>
            </a:extLst>
          </p:cNvPr>
          <p:cNvSpPr txBox="1"/>
          <p:nvPr/>
        </p:nvSpPr>
        <p:spPr>
          <a:xfrm>
            <a:off x="5549900" y="863600"/>
            <a:ext cx="613410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package </a:t>
            </a:r>
            <a:r>
              <a:rPr lang="en-GB" b="1" dirty="0" err="1"/>
              <a:t>bg.newhorixons.test</a:t>
            </a:r>
            <a:r>
              <a:rPr lang="en-GB" b="1" dirty="0"/>
              <a:t>;</a:t>
            </a:r>
          </a:p>
          <a:p>
            <a:r>
              <a:rPr lang="en-GB" b="1" dirty="0"/>
              <a:t> </a:t>
            </a:r>
          </a:p>
          <a:p>
            <a:r>
              <a:rPr lang="en-GB" b="1" dirty="0"/>
              <a:t>public class A {</a:t>
            </a:r>
          </a:p>
          <a:p>
            <a:r>
              <a:rPr lang="en-GB" b="1" dirty="0"/>
              <a:t>     public int i1 = 1;</a:t>
            </a:r>
          </a:p>
          <a:p>
            <a:r>
              <a:rPr lang="en-GB" b="1" dirty="0"/>
              <a:t>     protected int i2 = 2;</a:t>
            </a:r>
          </a:p>
          <a:p>
            <a:r>
              <a:rPr lang="en-GB" b="1" dirty="0"/>
              <a:t>}</a:t>
            </a:r>
          </a:p>
          <a:p>
            <a:endParaRPr lang="en-GB" b="1" dirty="0"/>
          </a:p>
          <a:p>
            <a:r>
              <a:rPr lang="en-GB" b="1" dirty="0"/>
              <a:t>package </a:t>
            </a:r>
            <a:r>
              <a:rPr lang="en-GB" b="1" dirty="0" err="1"/>
              <a:t>bg.newhorixons</a:t>
            </a:r>
            <a:r>
              <a:rPr lang="en-GB" b="1" dirty="0"/>
              <a:t>;</a:t>
            </a:r>
          </a:p>
          <a:p>
            <a:r>
              <a:rPr lang="en-GB" b="1" dirty="0"/>
              <a:t> </a:t>
            </a:r>
          </a:p>
          <a:p>
            <a:r>
              <a:rPr lang="en-GB" b="1" dirty="0"/>
              <a:t>import </a:t>
            </a:r>
            <a:r>
              <a:rPr lang="en-GB" b="1" dirty="0" err="1"/>
              <a:t>bg.newhorixons.test.A</a:t>
            </a:r>
            <a:r>
              <a:rPr lang="en-GB" b="1" dirty="0"/>
              <a:t>;</a:t>
            </a:r>
          </a:p>
          <a:p>
            <a:r>
              <a:rPr lang="en-GB" b="1" dirty="0"/>
              <a:t> </a:t>
            </a:r>
          </a:p>
          <a:p>
            <a:r>
              <a:rPr lang="en-GB" b="1" dirty="0"/>
              <a:t>public class B extends A {</a:t>
            </a:r>
          </a:p>
          <a:p>
            <a:r>
              <a:rPr lang="en-GB" b="1" dirty="0"/>
              <a:t>    public void print() {</a:t>
            </a:r>
          </a:p>
          <a:p>
            <a:r>
              <a:rPr lang="en-GB" b="1" dirty="0"/>
              <a:t>        A </a:t>
            </a:r>
            <a:r>
              <a:rPr lang="en-GB" b="1" dirty="0" err="1"/>
              <a:t>obj</a:t>
            </a:r>
            <a:r>
              <a:rPr lang="en-GB" b="1" dirty="0"/>
              <a:t> = new A();</a:t>
            </a:r>
          </a:p>
          <a:p>
            <a:r>
              <a:rPr lang="en-GB" b="1" dirty="0"/>
              <a:t>        </a:t>
            </a:r>
            <a:r>
              <a:rPr lang="en-GB" b="1" dirty="0" err="1"/>
              <a:t>System.out.println</a:t>
            </a:r>
            <a:r>
              <a:rPr lang="en-GB" b="1" dirty="0"/>
              <a:t>(obj.i1); //Line 8</a:t>
            </a:r>
          </a:p>
          <a:p>
            <a:r>
              <a:rPr lang="en-GB" b="1" dirty="0"/>
              <a:t>        </a:t>
            </a:r>
            <a:r>
              <a:rPr lang="en-GB" b="1" dirty="0" err="1"/>
              <a:t>System.out.println</a:t>
            </a:r>
            <a:r>
              <a:rPr lang="en-GB" b="1" dirty="0"/>
              <a:t>(obj.i2); //Line 9</a:t>
            </a:r>
          </a:p>
          <a:p>
            <a:r>
              <a:rPr lang="en-GB" b="1" dirty="0"/>
              <a:t>        </a:t>
            </a:r>
            <a:r>
              <a:rPr lang="en-GB" b="1" dirty="0" err="1"/>
              <a:t>System.out.println</a:t>
            </a:r>
            <a:r>
              <a:rPr lang="en-GB" b="1" dirty="0"/>
              <a:t>(this.i2); //Line 10</a:t>
            </a:r>
          </a:p>
          <a:p>
            <a:r>
              <a:rPr lang="en-GB" b="1" dirty="0"/>
              <a:t>        </a:t>
            </a:r>
            <a:r>
              <a:rPr lang="en-GB" b="1" dirty="0" err="1"/>
              <a:t>System.out.println</a:t>
            </a:r>
            <a:r>
              <a:rPr lang="en-GB" b="1" dirty="0"/>
              <a:t>(super.i2); //Line 11</a:t>
            </a:r>
          </a:p>
          <a:p>
            <a:r>
              <a:rPr lang="en-GB" b="1" dirty="0"/>
              <a:t>    }</a:t>
            </a:r>
          </a:p>
          <a:p>
            <a:r>
              <a:rPr lang="en-GB" b="1" dirty="0"/>
              <a:t>    public static void main(String [] </a:t>
            </a:r>
            <a:r>
              <a:rPr lang="en-GB" b="1" dirty="0" err="1"/>
              <a:t>args</a:t>
            </a:r>
            <a:r>
              <a:rPr lang="en-GB" b="1" dirty="0"/>
              <a:t>) {</a:t>
            </a:r>
          </a:p>
          <a:p>
            <a:r>
              <a:rPr lang="en-GB" b="1" dirty="0"/>
              <a:t>         new B().print();</a:t>
            </a:r>
          </a:p>
          <a:p>
            <a:r>
              <a:rPr lang="en-GB" b="1" dirty="0"/>
              <a:t>    }</a:t>
            </a:r>
          </a:p>
          <a:p>
            <a:r>
              <a:rPr lang="en-GB" b="1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9B7060-0C68-0047-9E60-71E23BC1C213}"/>
              </a:ext>
            </a:extLst>
          </p:cNvPr>
          <p:cNvSpPr txBox="1"/>
          <p:nvPr/>
        </p:nvSpPr>
        <p:spPr>
          <a:xfrm>
            <a:off x="317500" y="1219200"/>
            <a:ext cx="4851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R"/>
            </a:pPr>
            <a:r>
              <a:rPr lang="en-US" dirty="0"/>
              <a:t>Comment the statement at line 8</a:t>
            </a:r>
            <a:br>
              <a:rPr lang="en-US" dirty="0"/>
            </a:br>
            <a:endParaRPr lang="en-US" dirty="0"/>
          </a:p>
          <a:p>
            <a:pPr marL="342900" indent="-342900">
              <a:buAutoNum type="alphaLcParenR" startAt="2"/>
            </a:pPr>
            <a:r>
              <a:rPr lang="en-US" dirty="0"/>
              <a:t>Comment the statement at line 11</a:t>
            </a:r>
            <a:br>
              <a:rPr lang="en-US" dirty="0"/>
            </a:br>
            <a:endParaRPr lang="en-US" dirty="0"/>
          </a:p>
          <a:p>
            <a:pPr marL="342900" indent="-342900">
              <a:buAutoNum type="alphaLcParenR" startAt="2"/>
            </a:pPr>
            <a:r>
              <a:rPr lang="en-US" dirty="0"/>
              <a:t> Comment the statement at line 12</a:t>
            </a:r>
          </a:p>
          <a:p>
            <a:pPr marL="342900" indent="-342900">
              <a:buAutoNum type="alphaLcParenR" startAt="2"/>
            </a:pPr>
            <a:endParaRPr lang="en-US" dirty="0"/>
          </a:p>
          <a:p>
            <a:pPr marL="342900" indent="-342900">
              <a:buAutoNum type="alphaLcParenR" startAt="2"/>
            </a:pPr>
            <a:r>
              <a:rPr lang="en-US" dirty="0"/>
              <a:t> Comment the statement at line 9</a:t>
            </a:r>
          </a:p>
          <a:p>
            <a:pPr marL="342900" indent="-342900">
              <a:buAutoNum type="alphaL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443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CC998-1101-8D4B-A1D6-01A4A00E5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Q6 What will be the result of compiling and executing of next code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A6DF35-0AE7-5A48-A935-27EA67F64352}"/>
              </a:ext>
            </a:extLst>
          </p:cNvPr>
          <p:cNvSpPr txBox="1"/>
          <p:nvPr/>
        </p:nvSpPr>
        <p:spPr>
          <a:xfrm>
            <a:off x="6565900" y="1079500"/>
            <a:ext cx="53594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public class Test {</a:t>
            </a:r>
            <a:br>
              <a:rPr lang="en-GB" dirty="0"/>
            </a:br>
            <a:r>
              <a:rPr lang="en-GB" dirty="0"/>
              <a:t>    private static void m(int x) {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dirty="0" err="1"/>
              <a:t>System.</a:t>
            </a:r>
            <a:r>
              <a:rPr lang="en-GB" i="1" dirty="0" err="1"/>
              <a:t>out</a:t>
            </a:r>
            <a:r>
              <a:rPr lang="en-GB" dirty="0" err="1"/>
              <a:t>.println</a:t>
            </a:r>
            <a:r>
              <a:rPr lang="en-GB" dirty="0"/>
              <a:t>("int version");</a:t>
            </a:r>
            <a:br>
              <a:rPr lang="en-GB" dirty="0"/>
            </a:br>
            <a:r>
              <a:rPr lang="en-GB" dirty="0"/>
              <a:t>    }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   private static void m(char x) {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dirty="0" err="1"/>
              <a:t>System.</a:t>
            </a:r>
            <a:r>
              <a:rPr lang="en-GB" i="1" dirty="0" err="1"/>
              <a:t>out</a:t>
            </a:r>
            <a:r>
              <a:rPr lang="en-GB" dirty="0" err="1"/>
              <a:t>.println</a:t>
            </a:r>
            <a:r>
              <a:rPr lang="en-GB" dirty="0"/>
              <a:t>("char version");</a:t>
            </a:r>
            <a:br>
              <a:rPr lang="en-GB" dirty="0"/>
            </a:br>
            <a:r>
              <a:rPr lang="en-GB" dirty="0"/>
              <a:t>    }</a:t>
            </a:r>
            <a:br>
              <a:rPr lang="en-GB" dirty="0"/>
            </a:br>
            <a:br>
              <a:rPr lang="en-GB" dirty="0"/>
            </a:br>
            <a:r>
              <a:rPr lang="en-GB" dirty="0"/>
              <a:t>    public static void main(String [] </a:t>
            </a:r>
            <a:r>
              <a:rPr lang="en-GB" dirty="0" err="1"/>
              <a:t>args</a:t>
            </a:r>
            <a:r>
              <a:rPr lang="en-GB" dirty="0"/>
              <a:t>) {</a:t>
            </a:r>
            <a:br>
              <a:rPr lang="en-GB" dirty="0"/>
            </a:br>
            <a:r>
              <a:rPr lang="en-GB" dirty="0"/>
              <a:t>        int </a:t>
            </a:r>
            <a:r>
              <a:rPr lang="en-GB" dirty="0" err="1"/>
              <a:t>i</a:t>
            </a:r>
            <a:r>
              <a:rPr lang="en-GB" dirty="0"/>
              <a:t> = '5';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i="1" dirty="0"/>
              <a:t>m</a:t>
            </a:r>
            <a:r>
              <a:rPr lang="en-GB" dirty="0"/>
              <a:t>(</a:t>
            </a:r>
            <a:r>
              <a:rPr lang="en-GB" dirty="0" err="1"/>
              <a:t>i</a:t>
            </a:r>
            <a:r>
              <a:rPr lang="en-GB" dirty="0"/>
              <a:t>);</a:t>
            </a:r>
            <a:br>
              <a:rPr lang="en-GB" dirty="0"/>
            </a:br>
            <a:r>
              <a:rPr lang="en-GB" dirty="0"/>
              <a:t>        </a:t>
            </a:r>
            <a:r>
              <a:rPr lang="en-GB" i="1" dirty="0"/>
              <a:t>m</a:t>
            </a:r>
            <a:r>
              <a:rPr lang="en-GB" dirty="0"/>
              <a:t>('5');</a:t>
            </a:r>
            <a:br>
              <a:rPr lang="en-GB" dirty="0"/>
            </a:br>
            <a:r>
              <a:rPr lang="en-GB" dirty="0"/>
              <a:t>    }</a:t>
            </a:r>
            <a:br>
              <a:rPr lang="en-GB" dirty="0"/>
            </a:br>
            <a:r>
              <a:rPr lang="en-GB" dirty="0"/>
              <a:t>}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E6F2A6-339C-A445-AB47-D72E86BD7CA0}"/>
              </a:ext>
            </a:extLst>
          </p:cNvPr>
          <p:cNvSpPr txBox="1"/>
          <p:nvPr/>
        </p:nvSpPr>
        <p:spPr>
          <a:xfrm>
            <a:off x="469900" y="1181100"/>
            <a:ext cx="52705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R"/>
            </a:pPr>
            <a:r>
              <a:rPr lang="en-US" dirty="0"/>
              <a:t>int version</a:t>
            </a:r>
          </a:p>
          <a:p>
            <a:r>
              <a:rPr lang="en-US" dirty="0"/>
              <a:t>char version</a:t>
            </a:r>
          </a:p>
          <a:p>
            <a:pPr marL="342900" indent="-342900">
              <a:buAutoNum type="alphaLcParenR"/>
            </a:pPr>
            <a:endParaRPr lang="en-US" dirty="0"/>
          </a:p>
          <a:p>
            <a:r>
              <a:rPr lang="en-US" dirty="0"/>
              <a:t>b) Compilation error</a:t>
            </a:r>
          </a:p>
          <a:p>
            <a:endParaRPr lang="en-US" dirty="0"/>
          </a:p>
          <a:p>
            <a:r>
              <a:rPr lang="en-US" dirty="0"/>
              <a:t>c) char version</a:t>
            </a:r>
          </a:p>
          <a:p>
            <a:r>
              <a:rPr lang="en-US" dirty="0"/>
              <a:t>char version</a:t>
            </a:r>
          </a:p>
          <a:p>
            <a:endParaRPr lang="en-US" dirty="0"/>
          </a:p>
          <a:p>
            <a:r>
              <a:rPr lang="en-US" dirty="0"/>
              <a:t>D) char version</a:t>
            </a:r>
          </a:p>
          <a:p>
            <a:r>
              <a:rPr lang="en-US" dirty="0"/>
              <a:t>Int version</a:t>
            </a:r>
          </a:p>
          <a:p>
            <a:endParaRPr lang="en-US" dirty="0"/>
          </a:p>
          <a:p>
            <a:r>
              <a:rPr lang="en-US" dirty="0"/>
              <a:t>e) int version</a:t>
            </a:r>
            <a:br>
              <a:rPr lang="en-US" dirty="0"/>
            </a:br>
            <a:r>
              <a:rPr lang="en-US" dirty="0"/>
              <a:t>int version</a:t>
            </a:r>
          </a:p>
        </p:txBody>
      </p:sp>
    </p:spTree>
    <p:extLst>
      <p:ext uri="{BB962C8B-B14F-4D97-AF65-F5344CB8AC3E}">
        <p14:creationId xmlns:p14="http://schemas.microsoft.com/office/powerpoint/2010/main" val="2723482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8574C-A49D-5D49-B85F-05C690729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Q7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2605A3-AA8B-C04C-B917-AF8E9750DACB}"/>
              </a:ext>
            </a:extLst>
          </p:cNvPr>
          <p:cNvSpPr txBox="1"/>
          <p:nvPr/>
        </p:nvSpPr>
        <p:spPr>
          <a:xfrm>
            <a:off x="6540500" y="815607"/>
            <a:ext cx="49530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class </a:t>
            </a:r>
            <a:r>
              <a:rPr lang="en-GB" sz="1600" b="1" dirty="0" err="1"/>
              <a:t>PenDrive</a:t>
            </a:r>
            <a:r>
              <a:rPr lang="en-GB" sz="1600" b="1" dirty="0"/>
              <a:t> {</a:t>
            </a:r>
          </a:p>
          <a:p>
            <a:r>
              <a:rPr lang="en-GB" sz="1600" b="1" dirty="0"/>
              <a:t>    int capacity;</a:t>
            </a:r>
          </a:p>
          <a:p>
            <a:r>
              <a:rPr lang="en-GB" sz="1600" b="1" dirty="0"/>
              <a:t>    </a:t>
            </a:r>
            <a:r>
              <a:rPr lang="en-GB" sz="1600" b="1" dirty="0" err="1"/>
              <a:t>PenDrive</a:t>
            </a:r>
            <a:r>
              <a:rPr lang="en-GB" sz="1600" b="1" dirty="0"/>
              <a:t>(int capacity) {</a:t>
            </a:r>
          </a:p>
          <a:p>
            <a:r>
              <a:rPr lang="en-GB" sz="1600" b="1" dirty="0"/>
              <a:t>         </a:t>
            </a:r>
            <a:r>
              <a:rPr lang="en-GB" sz="1600" b="1" dirty="0" err="1"/>
              <a:t>this.capacity</a:t>
            </a:r>
            <a:r>
              <a:rPr lang="en-GB" sz="1600" b="1" dirty="0"/>
              <a:t> = capacity;</a:t>
            </a:r>
          </a:p>
          <a:p>
            <a:r>
              <a:rPr lang="en-GB" sz="1600" b="1" dirty="0"/>
              <a:t>     }</a:t>
            </a:r>
          </a:p>
          <a:p>
            <a:r>
              <a:rPr lang="en-GB" sz="1600" b="1" dirty="0"/>
              <a:t>}</a:t>
            </a:r>
          </a:p>
          <a:p>
            <a:r>
              <a:rPr lang="en-GB" sz="1600" b="1" dirty="0"/>
              <a:t> </a:t>
            </a:r>
          </a:p>
          <a:p>
            <a:r>
              <a:rPr lang="en-GB" sz="1600" b="1" dirty="0"/>
              <a:t>class OTG extends </a:t>
            </a:r>
            <a:r>
              <a:rPr lang="en-GB" sz="1600" b="1" dirty="0" err="1"/>
              <a:t>PenDrive</a:t>
            </a:r>
            <a:r>
              <a:rPr lang="en-GB" sz="1600" b="1" dirty="0"/>
              <a:t> {</a:t>
            </a:r>
          </a:p>
          <a:p>
            <a:r>
              <a:rPr lang="en-GB" sz="1600" b="1" dirty="0"/>
              <a:t>    String type;</a:t>
            </a:r>
          </a:p>
          <a:p>
            <a:r>
              <a:rPr lang="en-GB" sz="1600" b="1" dirty="0"/>
              <a:t>    String make; </a:t>
            </a:r>
          </a:p>
          <a:p>
            <a:r>
              <a:rPr lang="en-GB" sz="1600" b="1" dirty="0"/>
              <a:t>    OTG(int capacity, String type) {</a:t>
            </a:r>
          </a:p>
          <a:p>
            <a:r>
              <a:rPr lang="en-GB" sz="1600" b="1" dirty="0"/>
              <a:t>        /*INSERT-1*/</a:t>
            </a:r>
          </a:p>
          <a:p>
            <a:r>
              <a:rPr lang="en-GB" sz="1600" b="1" dirty="0"/>
              <a:t>} </a:t>
            </a:r>
          </a:p>
          <a:p>
            <a:endParaRPr lang="en-GB" sz="1600" b="1" dirty="0"/>
          </a:p>
          <a:p>
            <a:r>
              <a:rPr lang="en-GB" sz="1600" b="1" dirty="0"/>
              <a:t>     OTG(String make) { </a:t>
            </a:r>
          </a:p>
          <a:p>
            <a:r>
              <a:rPr lang="en-GB" sz="1600" b="1" dirty="0"/>
              <a:t>           /*INSERT-2*/</a:t>
            </a:r>
          </a:p>
          <a:p>
            <a:r>
              <a:rPr lang="en-GB" sz="1600" b="1" dirty="0"/>
              <a:t>          </a:t>
            </a:r>
            <a:r>
              <a:rPr lang="en-GB" sz="1600" b="1" dirty="0" err="1"/>
              <a:t>this.make</a:t>
            </a:r>
            <a:r>
              <a:rPr lang="en-GB" sz="1600" b="1" dirty="0"/>
              <a:t> = make;</a:t>
            </a:r>
          </a:p>
          <a:p>
            <a:r>
              <a:rPr lang="en-GB" sz="1600" b="1" dirty="0"/>
              <a:t>       }</a:t>
            </a:r>
          </a:p>
          <a:p>
            <a:r>
              <a:rPr lang="en-GB" sz="1600" b="1" dirty="0"/>
              <a:t>}</a:t>
            </a:r>
          </a:p>
          <a:p>
            <a:r>
              <a:rPr lang="en-GB" sz="1600" b="1" dirty="0"/>
              <a:t> </a:t>
            </a:r>
          </a:p>
          <a:p>
            <a:r>
              <a:rPr lang="en-GB" sz="1600" b="1" dirty="0"/>
              <a:t>public class Test {</a:t>
            </a:r>
          </a:p>
          <a:p>
            <a:r>
              <a:rPr lang="en-GB" sz="1600" b="1" dirty="0"/>
              <a:t>    public static void main(String[] </a:t>
            </a:r>
            <a:r>
              <a:rPr lang="en-GB" sz="1600" b="1" dirty="0" err="1"/>
              <a:t>args</a:t>
            </a:r>
            <a:r>
              <a:rPr lang="en-GB" sz="1600" b="1" dirty="0"/>
              <a:t>) {</a:t>
            </a:r>
          </a:p>
          <a:p>
            <a:r>
              <a:rPr lang="en-GB" sz="1600" b="1" dirty="0"/>
              <a:t>        OTG </a:t>
            </a:r>
            <a:r>
              <a:rPr lang="en-GB" sz="1600" b="1" dirty="0" err="1"/>
              <a:t>obj</a:t>
            </a:r>
            <a:r>
              <a:rPr lang="en-GB" sz="1600" b="1" dirty="0"/>
              <a:t> = new OTG(128, "TYPE-C");</a:t>
            </a:r>
          </a:p>
          <a:p>
            <a:r>
              <a:rPr lang="en-GB" sz="1600" b="1" dirty="0"/>
              <a:t>         </a:t>
            </a:r>
            <a:r>
              <a:rPr lang="en-GB" sz="1600" b="1" dirty="0" err="1"/>
              <a:t>System.out.println</a:t>
            </a:r>
            <a:r>
              <a:rPr lang="en-GB" sz="1600" b="1" dirty="0"/>
              <a:t>(</a:t>
            </a:r>
            <a:r>
              <a:rPr lang="en-GB" sz="1600" b="1" dirty="0" err="1"/>
              <a:t>obj.capacity</a:t>
            </a:r>
            <a:r>
              <a:rPr lang="en-GB" sz="1600" b="1" dirty="0"/>
              <a:t> + ":" + </a:t>
            </a:r>
            <a:r>
              <a:rPr lang="en-GB" sz="1600" b="1" dirty="0" err="1"/>
              <a:t>obj.type</a:t>
            </a:r>
            <a:r>
              <a:rPr lang="en-GB" sz="1600" b="1" dirty="0"/>
              <a:t>);</a:t>
            </a:r>
          </a:p>
          <a:p>
            <a:r>
              <a:rPr lang="en-GB" sz="1600" b="1" dirty="0"/>
              <a:t>     }</a:t>
            </a:r>
          </a:p>
          <a:p>
            <a:r>
              <a:rPr lang="en-GB" sz="1600" b="1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EF037F-1664-774D-8AAC-575BD91A2001}"/>
              </a:ext>
            </a:extLst>
          </p:cNvPr>
          <p:cNvSpPr txBox="1"/>
          <p:nvPr/>
        </p:nvSpPr>
        <p:spPr>
          <a:xfrm>
            <a:off x="279400" y="0"/>
            <a:ext cx="6134100" cy="812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Currently the code causes compilation error.</a:t>
            </a:r>
          </a:p>
          <a:p>
            <a:r>
              <a:rPr lang="en-GB" b="1" dirty="0"/>
              <a:t>Which of the options can successfully print 128:TYPE-C on to the console?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a) Replace /*INSERT-1*/ with:</a:t>
            </a:r>
          </a:p>
          <a:p>
            <a:r>
              <a:rPr lang="en-GB" dirty="0" err="1"/>
              <a:t>this.type</a:t>
            </a:r>
            <a:r>
              <a:rPr lang="en-GB" dirty="0"/>
              <a:t> = type;</a:t>
            </a:r>
          </a:p>
          <a:p>
            <a:r>
              <a:rPr lang="en-GB" dirty="0"/>
              <a:t>super(capacity);</a:t>
            </a:r>
          </a:p>
          <a:p>
            <a:r>
              <a:rPr lang="en-GB" dirty="0"/>
              <a:t>Replace /*INSERT-2*/ with:</a:t>
            </a:r>
          </a:p>
          <a:p>
            <a:r>
              <a:rPr lang="en-GB" dirty="0"/>
              <a:t>super(128);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b) Replace /*INSERT-1*/ with:</a:t>
            </a:r>
          </a:p>
          <a:p>
            <a:r>
              <a:rPr lang="en-GB" dirty="0" err="1"/>
              <a:t>super.capacity</a:t>
            </a:r>
            <a:r>
              <a:rPr lang="en-GB" dirty="0"/>
              <a:t> = capacity;</a:t>
            </a:r>
          </a:p>
          <a:p>
            <a:r>
              <a:rPr lang="en-GB" dirty="0" err="1"/>
              <a:t>this.type</a:t>
            </a:r>
            <a:r>
              <a:rPr lang="en-GB" dirty="0"/>
              <a:t> = type;</a:t>
            </a:r>
          </a:p>
          <a:p>
            <a:r>
              <a:rPr lang="en-GB" dirty="0"/>
              <a:t>Replace /*INSERT-2*/ with:</a:t>
            </a:r>
          </a:p>
          <a:p>
            <a:r>
              <a:rPr lang="en-GB" dirty="0"/>
              <a:t>super(128);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c) Replace /*INSERT-1*/ with:</a:t>
            </a:r>
          </a:p>
          <a:p>
            <a:r>
              <a:rPr lang="en-GB" dirty="0"/>
              <a:t>super(capacity);</a:t>
            </a:r>
          </a:p>
          <a:p>
            <a:r>
              <a:rPr lang="en-GB" dirty="0"/>
              <a:t>Replace /*INSERT-2*/ with:</a:t>
            </a:r>
          </a:p>
          <a:p>
            <a:r>
              <a:rPr lang="en-GB" dirty="0"/>
              <a:t>super(128);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d) Replace /*INSERT-1*/ with:</a:t>
            </a:r>
          </a:p>
          <a:p>
            <a:r>
              <a:rPr lang="en-GB" dirty="0"/>
              <a:t>super(capacity);</a:t>
            </a:r>
          </a:p>
          <a:p>
            <a:r>
              <a:rPr lang="en-GB" dirty="0" err="1"/>
              <a:t>this.type</a:t>
            </a:r>
            <a:r>
              <a:rPr lang="en-GB" dirty="0"/>
              <a:t> = type;</a:t>
            </a:r>
          </a:p>
          <a:p>
            <a:r>
              <a:rPr lang="en-GB" dirty="0"/>
              <a:t>Replace /*INSERT-2*/ with:</a:t>
            </a:r>
          </a:p>
          <a:p>
            <a:r>
              <a:rPr lang="en-GB" dirty="0"/>
              <a:t>super(0);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e) None of the other options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63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371B7-65B0-3C46-BBC4-FC0F2A0FA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Q8 </a:t>
            </a:r>
            <a:r>
              <a:rPr lang="en-GB" dirty="0"/>
              <a:t>Which of the following 3 statements are true?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FA994D-8AFA-2846-8B1E-40E08EB66F93}"/>
              </a:ext>
            </a:extLst>
          </p:cNvPr>
          <p:cNvSpPr txBox="1"/>
          <p:nvPr/>
        </p:nvSpPr>
        <p:spPr>
          <a:xfrm>
            <a:off x="7454900" y="698501"/>
            <a:ext cx="42926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package </a:t>
            </a:r>
            <a:r>
              <a:rPr lang="en-GB" b="1" dirty="0" err="1"/>
              <a:t>bg.newhotrizons</a:t>
            </a:r>
            <a:r>
              <a:rPr lang="en-GB" b="1" dirty="0"/>
              <a:t>;</a:t>
            </a:r>
          </a:p>
          <a:p>
            <a:r>
              <a:rPr lang="en-GB" b="1" dirty="0"/>
              <a:t> </a:t>
            </a:r>
          </a:p>
          <a:p>
            <a:r>
              <a:rPr lang="en-GB" b="1" dirty="0"/>
              <a:t>public class A {</a:t>
            </a:r>
          </a:p>
          <a:p>
            <a:r>
              <a:rPr lang="en-GB" b="1" dirty="0"/>
              <a:t>    public int i1;</a:t>
            </a:r>
          </a:p>
          <a:p>
            <a:r>
              <a:rPr lang="en-GB" b="1" dirty="0"/>
              <a:t>    protected int i2;</a:t>
            </a:r>
          </a:p>
          <a:p>
            <a:r>
              <a:rPr lang="en-GB" b="1" dirty="0"/>
              <a:t>    int i3;</a:t>
            </a:r>
          </a:p>
          <a:p>
            <a:r>
              <a:rPr lang="en-GB" b="1" dirty="0"/>
              <a:t>    private int i4;</a:t>
            </a:r>
          </a:p>
          <a:p>
            <a:r>
              <a:rPr lang="en-GB" b="1" dirty="0"/>
              <a:t>}</a:t>
            </a:r>
          </a:p>
          <a:p>
            <a:endParaRPr lang="en-GB" b="1" dirty="0"/>
          </a:p>
          <a:p>
            <a:r>
              <a:rPr lang="en-GB" b="1" dirty="0"/>
              <a:t>//</a:t>
            </a:r>
            <a:r>
              <a:rPr lang="en-GB" b="1" dirty="0" err="1"/>
              <a:t>TestA.java</a:t>
            </a:r>
            <a:endParaRPr lang="en-GB" b="1" dirty="0"/>
          </a:p>
          <a:p>
            <a:r>
              <a:rPr lang="en-GB" b="1" dirty="0"/>
              <a:t>package </a:t>
            </a:r>
            <a:r>
              <a:rPr lang="en-GB" b="1" dirty="0" err="1"/>
              <a:t>bg.newhotrizons.test</a:t>
            </a:r>
            <a:r>
              <a:rPr lang="en-GB" b="1" dirty="0"/>
              <a:t>;</a:t>
            </a:r>
          </a:p>
          <a:p>
            <a:r>
              <a:rPr lang="en-GB" b="1" dirty="0"/>
              <a:t> </a:t>
            </a:r>
          </a:p>
          <a:p>
            <a:r>
              <a:rPr lang="en-GB" b="1" dirty="0"/>
              <a:t>import </a:t>
            </a:r>
            <a:r>
              <a:rPr lang="en-GB" b="1" dirty="0" err="1"/>
              <a:t>bg.newhotrizon.A</a:t>
            </a:r>
            <a:r>
              <a:rPr lang="en-GB" b="1" dirty="0"/>
              <a:t>; //Line 3</a:t>
            </a:r>
          </a:p>
          <a:p>
            <a:r>
              <a:rPr lang="en-GB" b="1" dirty="0"/>
              <a:t> </a:t>
            </a:r>
          </a:p>
          <a:p>
            <a:r>
              <a:rPr lang="en-GB" b="1" dirty="0"/>
              <a:t>public class </a:t>
            </a:r>
            <a:r>
              <a:rPr lang="en-GB" b="1" dirty="0" err="1"/>
              <a:t>TestA</a:t>
            </a:r>
            <a:r>
              <a:rPr lang="en-GB" b="1" dirty="0"/>
              <a:t> {</a:t>
            </a:r>
          </a:p>
          <a:p>
            <a:r>
              <a:rPr lang="en-GB" b="1" dirty="0"/>
              <a:t>    public static void main(String[] </a:t>
            </a:r>
            <a:r>
              <a:rPr lang="en-GB" b="1" dirty="0" err="1"/>
              <a:t>args</a:t>
            </a:r>
            <a:r>
              <a:rPr lang="en-GB" b="1" dirty="0"/>
              <a:t>) {</a:t>
            </a:r>
          </a:p>
          <a:p>
            <a:r>
              <a:rPr lang="en-GB" b="1" dirty="0"/>
              <a:t>        A </a:t>
            </a:r>
            <a:r>
              <a:rPr lang="en-GB" b="1" dirty="0" err="1"/>
              <a:t>obj</a:t>
            </a:r>
            <a:r>
              <a:rPr lang="en-GB" b="1" dirty="0"/>
              <a:t> = new A(); //Line 7</a:t>
            </a:r>
          </a:p>
          <a:p>
            <a:r>
              <a:rPr lang="en-GB" b="1" dirty="0"/>
              <a:t>        </a:t>
            </a:r>
            <a:r>
              <a:rPr lang="en-GB" b="1" dirty="0" err="1"/>
              <a:t>System.out.println</a:t>
            </a:r>
            <a:r>
              <a:rPr lang="en-GB" b="1" dirty="0"/>
              <a:t>(obj.i1); //Line 8</a:t>
            </a:r>
          </a:p>
          <a:p>
            <a:r>
              <a:rPr lang="en-GB" b="1" dirty="0"/>
              <a:t>        </a:t>
            </a:r>
            <a:r>
              <a:rPr lang="en-GB" b="1" dirty="0" err="1"/>
              <a:t>System.out.println</a:t>
            </a:r>
            <a:r>
              <a:rPr lang="en-GB" b="1" dirty="0"/>
              <a:t>(obj.i2); //Line 9</a:t>
            </a:r>
          </a:p>
          <a:p>
            <a:r>
              <a:rPr lang="en-GB" b="1" dirty="0"/>
              <a:t>         </a:t>
            </a:r>
            <a:r>
              <a:rPr lang="en-GB" b="1" dirty="0" err="1"/>
              <a:t>System.out.println</a:t>
            </a:r>
            <a:r>
              <a:rPr lang="en-GB" b="1" dirty="0"/>
              <a:t>(obj.i3); //Line 10</a:t>
            </a:r>
          </a:p>
          <a:p>
            <a:r>
              <a:rPr lang="en-GB" b="1" dirty="0"/>
              <a:t>         </a:t>
            </a:r>
            <a:r>
              <a:rPr lang="en-GB" b="1" dirty="0" err="1"/>
              <a:t>System.out.println</a:t>
            </a:r>
            <a:r>
              <a:rPr lang="en-GB" b="1" dirty="0"/>
              <a:t>(obj.i4); //Line 11</a:t>
            </a:r>
          </a:p>
          <a:p>
            <a:r>
              <a:rPr lang="en-GB" b="1" dirty="0"/>
              <a:t>    }</a:t>
            </a:r>
          </a:p>
          <a:p>
            <a:r>
              <a:rPr lang="en-GB" b="1" dirty="0"/>
              <a:t>}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703A83-E226-5D4B-AB95-6826E4319F85}"/>
              </a:ext>
            </a:extLst>
          </p:cNvPr>
          <p:cNvSpPr txBox="1"/>
          <p:nvPr/>
        </p:nvSpPr>
        <p:spPr>
          <a:xfrm>
            <a:off x="647700" y="1168400"/>
            <a:ext cx="6426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Which of the following 3 statements are true?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a) Line 8 causes compilation error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b) Line 3 causes compilation error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c) Line 7 causes compilation error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d) Line 11 causes compilation error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e) Line 10 causes compilation error</a:t>
            </a:r>
          </a:p>
          <a:p>
            <a:r>
              <a:rPr lang="en-GB" dirty="0"/>
              <a:t>​</a:t>
            </a:r>
          </a:p>
          <a:p>
            <a:r>
              <a:rPr lang="en-GB" dirty="0"/>
              <a:t>f) Line 9 causes compilation error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106159"/>
      </p:ext>
    </p:extLst>
  </p:cSld>
  <p:clrMapOvr>
    <a:masterClrMapping/>
  </p:clrMapOvr>
</p:sld>
</file>

<file path=ppt/theme/theme1.xml><?xml version="1.0" encoding="utf-8"?>
<a:theme xmlns:a="http://schemas.openxmlformats.org/drawingml/2006/main" name="Bg_NewHoriozons_Templat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H PowerPoint Template 2016.pptx" id="{6CFD61D3-2636-46A1-8AF8-D5E5295C995E}" vid="{6F3D97D6-134A-478C-9988-24267F64A6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artner xmlns="71a1f214-673e-407f-800c-e34fc19c695c">
      <Value>None</Value>
    </Partner>
    <Collateral xmlns="71a1f214-673e-407f-800c-e34fc19c695c">
      <Value>PowerPoint</Value>
    </Collateral>
    <Campaign xmlns="71a1f214-673e-407f-800c-e34fc19c695c">
      <Value>Branding</Value>
    </Campaign>
    <Target_x0020_Audience xmlns="71a1f214-673e-407f-800c-e34fc19c695c">Marketing Manager</Target_x0020_Audience>
    <Expires xmlns="71a1f214-673e-407f-800c-e34fc19c695c">2016-12-01T08:00:00+00:00</Expires>
    <Picture xmlns="71a1f214-673e-407f-800c-e34fc19c695c">
      <Url>http://campaignimages.newhorizons.com/PPT2016.jpg</Url>
      <Description>NH PowerPoint Template 2016</Description>
    </Picture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D1634AEC69584E97F223ECD512DD1B" ma:contentTypeVersion="9" ma:contentTypeDescription="Create a new document." ma:contentTypeScope="" ma:versionID="8b443da27394a9bbb47cae292554c735">
  <xsd:schema xmlns:xsd="http://www.w3.org/2001/XMLSchema" xmlns:p="http://schemas.microsoft.com/office/2006/metadata/properties" xmlns:ns2="71a1f214-673e-407f-800c-e34fc19c695c" targetNamespace="http://schemas.microsoft.com/office/2006/metadata/properties" ma:root="true" ma:fieldsID="ddd81c1a553e0899db5f1b82d847e144" ns2:_="">
    <xsd:import namespace="71a1f214-673e-407f-800c-e34fc19c695c"/>
    <xsd:element name="properties">
      <xsd:complexType>
        <xsd:sequence>
          <xsd:element name="documentManagement">
            <xsd:complexType>
              <xsd:all>
                <xsd:element ref="ns2:Campaign" minOccurs="0"/>
                <xsd:element ref="ns2:Partner" minOccurs="0"/>
                <xsd:element ref="ns2:Collateral" minOccurs="0"/>
                <xsd:element ref="ns2:Target_x0020_Audience" minOccurs="0"/>
                <xsd:element ref="ns2:Picture" minOccurs="0"/>
                <xsd:element ref="ns2:Expires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71a1f214-673e-407f-800c-e34fc19c695c" elementFormDefault="qualified">
    <xsd:import namespace="http://schemas.microsoft.com/office/2006/documentManagement/types"/>
    <xsd:element name="Campaign" ma:index="8" nillable="true" ma:displayName="Campaign" ma:default="None" ma:internalName="Campaign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None"/>
                    <xsd:enumeration value="2014 Mentored Learning"/>
                    <xsd:enumeration value="2013 Upgrading People Every Day"/>
                    <xsd:enumeration value="35th Anniversary"/>
                    <xsd:enumeration value="Branding"/>
                    <xsd:enumeration value="Cisco Award 2012"/>
                    <xsd:enumeration value="Cisco IT Skills that Matter Seminar Kit"/>
                    <xsd:enumeration value="Cloud and Big Data"/>
                    <xsd:enumeration value="Cloud Power Seminar"/>
                    <xsd:enumeration value="Firestarter Seminars"/>
                    <xsd:enumeration value="First Look"/>
                    <xsd:enumeration value="GI Bill 911"/>
                    <xsd:enumeration value="Microsoft Deployment Clinic"/>
                    <xsd:enumeration value="Microsoft Downloads"/>
                    <xsd:enumeration value="Microsoft Exchange 2010 Seminar Kit"/>
                    <xsd:enumeration value="Microsoft Get in the Cloud"/>
                    <xsd:enumeration value="Microsoft Management Summit"/>
                    <xsd:enumeration value="Microsoft Office 2010 Seminar Kit"/>
                    <xsd:enumeration value="Microsoft Reinvented Certifications"/>
                    <xsd:enumeration value="Microsoft Second Shot – 2015"/>
                    <xsd:enumeration value="Microsoft SharePoint 2010 Seminar Kit"/>
                    <xsd:enumeration value="Microsoft SQL 2012 Seminar Kit"/>
                    <xsd:enumeration value="Microsoft to Cisco"/>
                    <xsd:enumeration value="Microsoft to Cisco Tell a Friend"/>
                    <xsd:enumeration value="Microsoft Visual Studio 2010 Seminar Kit"/>
                    <xsd:enumeration value="Microsoft Windows 7 Seminar Kit"/>
                    <xsd:enumeration value="Microsoft Windows Server 2003 EOL"/>
                    <xsd:enumeration value="Microsoft Windows Server 2008 R2 Seminar Kit"/>
                    <xsd:enumeration value="Monthly Marketing Update"/>
                    <xsd:enumeration value="MYCaa"/>
                    <xsd:enumeration value="New Product Readiness"/>
                    <xsd:enumeration value="Partner Award"/>
                    <xsd:enumeration value="Power Up"/>
                    <xsd:enumeration value="Prince2"/>
                    <xsd:enumeration value="SAP"/>
                    <xsd:enumeration value="Spiceworks"/>
                    <xsd:enumeration value="Tradeshow"/>
                    <xsd:enumeration value="Training Spotlight"/>
                    <xsd:enumeration value="Troops to Tech"/>
                    <xsd:enumeration value="Understanding the Cloud Seminar"/>
                    <xsd:enumeration value="Value of Certification"/>
                    <xsd:enumeration value="VMware Awareness Campaign"/>
                    <xsd:enumeration value="WIA"/>
                    <xsd:enumeration value="Webinar"/>
                    <xsd:enumeration value="Windows Server 2012 IT Camp"/>
                    <xsd:enumeration value="Windows XP Expiration - April 8"/>
                  </xsd:restriction>
                </xsd:simpleType>
              </xsd:element>
            </xsd:sequence>
          </xsd:extension>
        </xsd:complexContent>
      </xsd:complexType>
    </xsd:element>
    <xsd:element name="Partner" ma:index="9" nillable="true" ma:displayName="Partner / Program" ma:default="None" ma:internalName="Partner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None"/>
                    <xsd:enumeration value="Career Development"/>
                    <xsd:enumeration value="Cisco"/>
                    <xsd:enumeration value="CompTIA"/>
                    <xsd:enumeration value="e-Revenue"/>
                    <xsd:enumeration value="Google"/>
                    <xsd:enumeration value="Government"/>
                    <xsd:enumeration value="IBM"/>
                    <xsd:enumeration value="Mentored Learning"/>
                    <xsd:enumeration value="Microsoft"/>
                    <xsd:enumeration value="Novell"/>
                    <xsd:enumeration value="Online Anytime"/>
                    <xsd:enumeration value="Online Live"/>
                    <xsd:enumeration value="Social Media"/>
                    <xsd:enumeration value="VMware"/>
                  </xsd:restriction>
                </xsd:simpleType>
              </xsd:element>
            </xsd:sequence>
          </xsd:extension>
        </xsd:complexContent>
      </xsd:complexType>
    </xsd:element>
    <xsd:element name="Collateral" ma:index="10" nillable="true" ma:displayName="Collateral" ma:default="None" ma:description="Type of document or collateral." ma:internalName="Collateral" ma:requiredMultiChoice="tru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None"/>
                    <xsd:enumeration value="Ad"/>
                    <xsd:enumeration value="AE Talking Points"/>
                    <xsd:enumeration value="Brochure"/>
                    <xsd:enumeration value="Case Study"/>
                    <xsd:enumeration value="Copy"/>
                    <xsd:enumeration value="Email"/>
                    <xsd:enumeration value="Flyer"/>
                    <xsd:enumeration value="Image"/>
                    <xsd:enumeration value="Logo"/>
                    <xsd:enumeration value="Name Badge"/>
                    <xsd:enumeration value="Postcard"/>
                    <xsd:enumeration value="Poster"/>
                    <xsd:enumeration value="PowerPoint"/>
                    <xsd:enumeration value="Press Release"/>
                    <xsd:enumeration value="Prince2"/>
                    <xsd:enumeration value="Sell Sheet"/>
                    <xsd:enumeration value="Seminar Kit"/>
                    <xsd:enumeration value="Social Media"/>
                    <xsd:enumeration value="Tradeshow Banner"/>
                    <xsd:enumeration value="Video"/>
                    <xsd:enumeration value="Web Banner"/>
                    <xsd:enumeration value="Web Page"/>
                    <xsd:enumeration value="Website Copy"/>
                    <xsd:enumeration value="Whitepaper"/>
                  </xsd:restriction>
                </xsd:simpleType>
              </xsd:element>
            </xsd:sequence>
          </xsd:extension>
        </xsd:complexContent>
      </xsd:complexType>
    </xsd:element>
    <xsd:element name="Target_x0020_Audience" ma:index="11" nillable="true" ma:displayName="Target Audience" ma:default="Marketing Manager" ma:format="Dropdown" ma:internalName="Target_x0020_Audience">
      <xsd:simpleType>
        <xsd:restriction base="dms:Choice">
          <xsd:enumeration value="Marketing Manager"/>
          <xsd:enumeration value="Sales Manager"/>
          <xsd:enumeration value="GM"/>
          <xsd:enumeration value="OW"/>
          <xsd:enumeration value="Operations Manager"/>
          <xsd:enumeration value="Account Executive"/>
        </xsd:restriction>
      </xsd:simpleType>
    </xsd:element>
    <xsd:element name="Picture" ma:index="12" nillable="true" ma:displayName="Picture" ma:description="The file location for a thumbnail" ma:format="Image" ma:internalName="Pictur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Expires" ma:index="13" nillable="true" ma:displayName="Expires" ma:description="Date that the document expires." ma:format="DateOnly" ma:internalName="Expires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C61FDC-47B8-454C-9885-11D9EC858240}">
  <ds:schemaRefs>
    <ds:schemaRef ds:uri="71a1f214-673e-407f-800c-e34fc19c695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3B900EE-8A34-4918-8BCC-B61701FCFE89}">
  <ds:schemaRefs>
    <ds:schemaRef ds:uri="71a1f214-673e-407f-800c-e34fc19c695c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ternal/2005/internalDocumentation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558C578-0145-4906-AF9A-3AC0FA78D8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1682</TotalTime>
  <Words>1501</Words>
  <Application>Microsoft Macintosh PowerPoint</Application>
  <PresentationFormat>Widescreen</PresentationFormat>
  <Paragraphs>258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Bg_NewHoriozons_Template</vt:lpstr>
      <vt:lpstr>Quiz Abstraction  Interfaces Inheritance</vt:lpstr>
      <vt:lpstr>Q1. What will be the result of compilating and executing the code? </vt:lpstr>
      <vt:lpstr>Q2 Which of these access modifiers can be used for a top level interface?</vt:lpstr>
      <vt:lpstr>Q3 </vt:lpstr>
      <vt:lpstr>PowerPoint Presentation</vt:lpstr>
      <vt:lpstr>Q5. One of the lines in print() method is causing compilation error. Which of below solution will fix the error ? </vt:lpstr>
      <vt:lpstr>Q6 What will be the result of compiling and executing of next code ?</vt:lpstr>
      <vt:lpstr>Q7 </vt:lpstr>
      <vt:lpstr>Q8 Which of the following 3 statements are true?</vt:lpstr>
      <vt:lpstr>Q9 What is the result of compiling and executing of next code 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Presentation</dc:title>
  <dc:creator>Elizabet Dobreva (New Horizons)</dc:creator>
  <cp:lastModifiedBy>Simeon Angelov</cp:lastModifiedBy>
  <cp:revision>52</cp:revision>
  <dcterms:created xsi:type="dcterms:W3CDTF">2018-02-13T14:06:57Z</dcterms:created>
  <dcterms:modified xsi:type="dcterms:W3CDTF">2021-12-10T18:17:41Z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0x010100F3D1634AEC69584E97F223ECD512DD1B</vt:lpwstr>
  </property>
</Properties>
</file>

<file path=docProps/thumbnail.jpeg>
</file>